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lios" charset="1" panose="020B0504020202020204"/>
      <p:regular r:id="rId22"/>
    </p:embeddedFont>
    <p:embeddedFont>
      <p:font typeface="Helios Bold" charset="1" panose="020B0704020202020204"/>
      <p:regular r:id="rId23"/>
    </p:embeddedFont>
    <p:embeddedFont>
      <p:font typeface="Helios Italics" charset="1" panose="020B050302020209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a:p>
            <a:r>
              <a:rPr lang="en-US"/>
              <a:t>Human comfort drives tourism, but perceived local conditions can diverge sharply from official data, causing sudden visitor drops.</a:t>
            </a:r>
          </a:p>
          <a:p>
            <a:r>
              <a:rPr lang="en-US"/>
              <a:t>Tourism-dependent cities therefore need fast, dynamic response systems because traditional datasets often lag or miss local sentiment.</a:t>
            </a:r>
          </a:p>
          <a:p>
            <a:r>
              <a:rPr lang="en-US"/>
              <a:t>Digital twins and AI offer real-time localized simulations and sensor/social-data fusion to predict perception-driven risks and trigger targeted operational or communication interventions.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5.jpeg" Type="http://schemas.openxmlformats.org/officeDocument/2006/relationships/image"/><Relationship Id="rId4" Target="../media/image32.png" Type="http://schemas.openxmlformats.org/officeDocument/2006/relationships/image"/><Relationship Id="rId5" Target="../media/image1.pn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13" Target="../media/image74.png" Type="http://schemas.openxmlformats.org/officeDocument/2006/relationships/image"/><Relationship Id="rId14" Target="../media/image75.svg" Type="http://schemas.openxmlformats.org/officeDocument/2006/relationships/image"/><Relationship Id="rId15" Target="../media/image76.png" Type="http://schemas.openxmlformats.org/officeDocument/2006/relationships/image"/><Relationship Id="rId16" Target="../media/image77.svg" Type="http://schemas.openxmlformats.org/officeDocument/2006/relationships/image"/><Relationship Id="rId2" Target="../media/image66.png" Type="http://schemas.openxmlformats.org/officeDocument/2006/relationships/image"/><Relationship Id="rId3" Target="../media/image67.jpeg" Type="http://schemas.openxmlformats.org/officeDocument/2006/relationships/image"/><Relationship Id="rId4" Target="../media/image32.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8.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7.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15.png" Type="http://schemas.openxmlformats.org/officeDocument/2006/relationships/image"/><Relationship Id="rId12" Target="../media/image14.png" Type="http://schemas.openxmlformats.org/officeDocument/2006/relationships/image"/><Relationship Id="rId13" Target="../media/image16.png" Type="http://schemas.openxmlformats.org/officeDocument/2006/relationships/image"/><Relationship Id="rId2" Target="../media/image37.jpeg" Type="http://schemas.openxmlformats.org/officeDocument/2006/relationships/image"/><Relationship Id="rId3" Target="../media/image32.png" Type="http://schemas.openxmlformats.org/officeDocument/2006/relationships/image"/><Relationship Id="rId4" Target="../media/image1.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jpe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jpeg" Type="http://schemas.openxmlformats.org/officeDocument/2006/relationships/image"/><Relationship Id="rId4" Target="../media/image5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708426" y="1007040"/>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6377009" y="1338457"/>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8100000">
            <a:off x="5777215" y="8325796"/>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7" id="7"/>
          <p:cNvGrpSpPr/>
          <p:nvPr/>
        </p:nvGrpSpPr>
        <p:grpSpPr>
          <a:xfrm rot="-2700000">
            <a:off x="7495978" y="7887028"/>
            <a:ext cx="5776308" cy="3366163"/>
            <a:chOff x="0" y="0"/>
            <a:chExt cx="1721191" cy="1003030"/>
          </a:xfrm>
        </p:grpSpPr>
        <p:sp>
          <p:nvSpPr>
            <p:cNvPr name="Freeform 8" id="8"/>
            <p:cNvSpPr/>
            <p:nvPr/>
          </p:nvSpPr>
          <p:spPr>
            <a:xfrm flipH="false" flipV="false" rot="0">
              <a:off x="0" y="0"/>
              <a:ext cx="1721191" cy="1003030"/>
            </a:xfrm>
            <a:custGeom>
              <a:avLst/>
              <a:gdLst/>
              <a:ahLst/>
              <a:cxnLst/>
              <a:rect r="r" b="b" t="t" l="l"/>
              <a:pathLst>
                <a:path h="1003030" w="1721191">
                  <a:moveTo>
                    <a:pt x="0" y="0"/>
                  </a:moveTo>
                  <a:lnTo>
                    <a:pt x="1721191" y="0"/>
                  </a:lnTo>
                  <a:lnTo>
                    <a:pt x="1721191" y="1003030"/>
                  </a:lnTo>
                  <a:lnTo>
                    <a:pt x="0" y="1003030"/>
                  </a:lnTo>
                  <a:close/>
                </a:path>
              </a:pathLst>
            </a:custGeom>
            <a:solidFill>
              <a:srgbClr val="0F4984"/>
            </a:solidFill>
          </p:spPr>
        </p:sp>
        <p:sp>
          <p:nvSpPr>
            <p:cNvPr name="TextBox 9" id="9"/>
            <p:cNvSpPr txBox="true"/>
            <p:nvPr/>
          </p:nvSpPr>
          <p:spPr>
            <a:xfrm>
              <a:off x="0" y="-38100"/>
              <a:ext cx="1721191" cy="104113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3826817" y="519180"/>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11" id="11"/>
          <p:cNvGrpSpPr/>
          <p:nvPr/>
        </p:nvGrpSpPr>
        <p:grpSpPr>
          <a:xfrm rot="-8100000">
            <a:off x="6265606" y="-778255"/>
            <a:ext cx="4275519" cy="2511321"/>
            <a:chOff x="0" y="0"/>
            <a:chExt cx="1273995" cy="748309"/>
          </a:xfrm>
        </p:grpSpPr>
        <p:sp>
          <p:nvSpPr>
            <p:cNvPr name="Freeform 12" id="12"/>
            <p:cNvSpPr/>
            <p:nvPr/>
          </p:nvSpPr>
          <p:spPr>
            <a:xfrm flipH="false" flipV="false" rot="0">
              <a:off x="0" y="0"/>
              <a:ext cx="1273995" cy="748309"/>
            </a:xfrm>
            <a:custGeom>
              <a:avLst/>
              <a:gdLst/>
              <a:ahLst/>
              <a:cxnLst/>
              <a:rect r="r" b="b" t="t" l="l"/>
              <a:pathLst>
                <a:path h="748309" w="1273995">
                  <a:moveTo>
                    <a:pt x="0" y="0"/>
                  </a:moveTo>
                  <a:lnTo>
                    <a:pt x="1273995" y="0"/>
                  </a:lnTo>
                  <a:lnTo>
                    <a:pt x="1273995" y="748309"/>
                  </a:lnTo>
                  <a:lnTo>
                    <a:pt x="0" y="748309"/>
                  </a:lnTo>
                  <a:close/>
                </a:path>
              </a:pathLst>
            </a:custGeom>
            <a:solidFill>
              <a:srgbClr val="16599D"/>
            </a:solidFill>
          </p:spPr>
        </p:sp>
        <p:sp>
          <p:nvSpPr>
            <p:cNvPr name="TextBox 13" id="13"/>
            <p:cNvSpPr txBox="true"/>
            <p:nvPr/>
          </p:nvSpPr>
          <p:spPr>
            <a:xfrm>
              <a:off x="0" y="-38100"/>
              <a:ext cx="1273995"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9562903" y="-1975037"/>
            <a:ext cx="11641929" cy="11641929"/>
          </a:xfrm>
          <a:custGeom>
            <a:avLst/>
            <a:gdLst/>
            <a:ahLst/>
            <a:cxnLst/>
            <a:rect r="r" b="b" t="t" l="l"/>
            <a:pathLst>
              <a:path h="11641929" w="11641929">
                <a:moveTo>
                  <a:pt x="0" y="0"/>
                </a:moveTo>
                <a:lnTo>
                  <a:pt x="11641929" y="0"/>
                </a:lnTo>
                <a:lnTo>
                  <a:pt x="11641929" y="11641930"/>
                </a:lnTo>
                <a:lnTo>
                  <a:pt x="0" y="11641930"/>
                </a:lnTo>
                <a:lnTo>
                  <a:pt x="0" y="0"/>
                </a:lnTo>
                <a:close/>
              </a:path>
            </a:pathLst>
          </a:custGeom>
          <a:blipFill>
            <a:blip r:embed="rId2">
              <a:alphaModFix amt="58000"/>
            </a:blip>
            <a:stretch>
              <a:fillRect l="0" t="0" r="0" b="0"/>
            </a:stretch>
          </a:blipFill>
        </p:spPr>
      </p:sp>
      <p:grpSp>
        <p:nvGrpSpPr>
          <p:cNvPr name="Group 15" id="15"/>
          <p:cNvGrpSpPr/>
          <p:nvPr/>
        </p:nvGrpSpPr>
        <p:grpSpPr>
          <a:xfrm rot="-2700000">
            <a:off x="9894321" y="-1643619"/>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624254" y="-2913686"/>
            <a:ext cx="13403282" cy="13403282"/>
            <a:chOff x="0" y="0"/>
            <a:chExt cx="812800" cy="812800"/>
          </a:xfrm>
        </p:grpSpPr>
        <p:sp>
          <p:nvSpPr>
            <p:cNvPr name="Freeform 19" id="19"/>
            <p:cNvSpPr/>
            <p:nvPr/>
          </p:nvSpPr>
          <p:spPr>
            <a:xfrm flipH="false" flipV="false" rot="0">
              <a:off x="14834" y="14834"/>
              <a:ext cx="783132" cy="783132"/>
            </a:xfrm>
            <a:custGeom>
              <a:avLst/>
              <a:gdLst/>
              <a:ahLst/>
              <a:cxnLst/>
              <a:rect r="r" b="b" t="t" l="l"/>
              <a:pathLst>
                <a:path h="783132" w="783132">
                  <a:moveTo>
                    <a:pt x="416889" y="10489"/>
                  </a:moveTo>
                  <a:lnTo>
                    <a:pt x="772643" y="366243"/>
                  </a:lnTo>
                  <a:cubicBezTo>
                    <a:pt x="779359" y="372959"/>
                    <a:pt x="783132" y="382068"/>
                    <a:pt x="783132" y="391566"/>
                  </a:cubicBezTo>
                  <a:cubicBezTo>
                    <a:pt x="783132" y="401064"/>
                    <a:pt x="779359" y="410173"/>
                    <a:pt x="772643" y="416889"/>
                  </a:cubicBezTo>
                  <a:lnTo>
                    <a:pt x="416889" y="772643"/>
                  </a:lnTo>
                  <a:cubicBezTo>
                    <a:pt x="410173" y="779359"/>
                    <a:pt x="401064" y="783132"/>
                    <a:pt x="391566" y="783132"/>
                  </a:cubicBezTo>
                  <a:cubicBezTo>
                    <a:pt x="382068" y="783132"/>
                    <a:pt x="372959" y="779359"/>
                    <a:pt x="366243" y="772643"/>
                  </a:cubicBezTo>
                  <a:lnTo>
                    <a:pt x="10489" y="416889"/>
                  </a:lnTo>
                  <a:cubicBezTo>
                    <a:pt x="3773" y="410173"/>
                    <a:pt x="0" y="401064"/>
                    <a:pt x="0" y="391566"/>
                  </a:cubicBezTo>
                  <a:cubicBezTo>
                    <a:pt x="0" y="382068"/>
                    <a:pt x="3773" y="372959"/>
                    <a:pt x="10489" y="366243"/>
                  </a:cubicBezTo>
                  <a:lnTo>
                    <a:pt x="366243" y="10489"/>
                  </a:lnTo>
                  <a:cubicBezTo>
                    <a:pt x="372959" y="3773"/>
                    <a:pt x="382068" y="0"/>
                    <a:pt x="391566" y="0"/>
                  </a:cubicBezTo>
                  <a:cubicBezTo>
                    <a:pt x="401064" y="0"/>
                    <a:pt x="410173" y="3773"/>
                    <a:pt x="416889" y="10489"/>
                  </a:cubicBezTo>
                  <a:close/>
                </a:path>
              </a:pathLst>
            </a:custGeom>
            <a:blipFill>
              <a:blip r:embed="rId4"/>
              <a:stretch>
                <a:fillRect l="-51554" t="-19731" r="-30998" b="-1894"/>
              </a:stretch>
            </a:blipFill>
          </p:spPr>
        </p:sp>
      </p:grpSp>
      <p:sp>
        <p:nvSpPr>
          <p:cNvPr name="Freeform 20" id="20"/>
          <p:cNvSpPr/>
          <p:nvPr/>
        </p:nvSpPr>
        <p:spPr>
          <a:xfrm flipH="false" flipV="false" rot="8100000">
            <a:off x="7965362" y="10637768"/>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21" id="21"/>
          <p:cNvGrpSpPr/>
          <p:nvPr/>
        </p:nvGrpSpPr>
        <p:grpSpPr>
          <a:xfrm rot="-2700000">
            <a:off x="10719628" y="6615897"/>
            <a:ext cx="10211745" cy="2440924"/>
            <a:chOff x="0" y="0"/>
            <a:chExt cx="3042837" cy="727333"/>
          </a:xfrm>
        </p:grpSpPr>
        <p:sp>
          <p:nvSpPr>
            <p:cNvPr name="Freeform 22" id="22"/>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23" id="23"/>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8100000">
            <a:off x="13721104" y="813801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5" id="25"/>
          <p:cNvGrpSpPr/>
          <p:nvPr/>
        </p:nvGrpSpPr>
        <p:grpSpPr>
          <a:xfrm rot="-2700000">
            <a:off x="14773604" y="8138004"/>
            <a:ext cx="5641848" cy="2550578"/>
            <a:chOff x="0" y="0"/>
            <a:chExt cx="1681125" cy="760006"/>
          </a:xfrm>
        </p:grpSpPr>
        <p:sp>
          <p:nvSpPr>
            <p:cNvPr name="Freeform 26" id="26"/>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27" id="27"/>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0800000">
            <a:off x="1028700" y="7118043"/>
            <a:ext cx="934250" cy="106173"/>
            <a:chOff x="0" y="0"/>
            <a:chExt cx="278383" cy="31637"/>
          </a:xfrm>
        </p:grpSpPr>
        <p:sp>
          <p:nvSpPr>
            <p:cNvPr name="Freeform 29" id="29"/>
            <p:cNvSpPr/>
            <p:nvPr/>
          </p:nvSpPr>
          <p:spPr>
            <a:xfrm flipH="false" flipV="false" rot="0">
              <a:off x="0" y="0"/>
              <a:ext cx="278383" cy="31637"/>
            </a:xfrm>
            <a:custGeom>
              <a:avLst/>
              <a:gdLst/>
              <a:ahLst/>
              <a:cxnLst/>
              <a:rect r="r" b="b" t="t" l="l"/>
              <a:pathLst>
                <a:path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p:spPr>
        </p:sp>
        <p:sp>
          <p:nvSpPr>
            <p:cNvPr name="TextBox 30" id="30"/>
            <p:cNvSpPr txBox="true"/>
            <p:nvPr/>
          </p:nvSpPr>
          <p:spPr>
            <a:xfrm>
              <a:off x="0" y="-38100"/>
              <a:ext cx="278383" cy="69737"/>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10800000">
            <a:off x="2058200" y="7118043"/>
            <a:ext cx="312889" cy="106173"/>
            <a:chOff x="0" y="0"/>
            <a:chExt cx="93233" cy="31637"/>
          </a:xfrm>
        </p:grpSpPr>
        <p:sp>
          <p:nvSpPr>
            <p:cNvPr name="Freeform 32" id="32"/>
            <p:cNvSpPr/>
            <p:nvPr/>
          </p:nvSpPr>
          <p:spPr>
            <a:xfrm flipH="false" flipV="false" rot="0">
              <a:off x="0" y="0"/>
              <a:ext cx="93233" cy="31637"/>
            </a:xfrm>
            <a:custGeom>
              <a:avLst/>
              <a:gdLst/>
              <a:ahLst/>
              <a:cxnLst/>
              <a:rect r="r" b="b" t="t" l="l"/>
              <a:pathLst>
                <a:path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p:spPr>
        </p:sp>
        <p:sp>
          <p:nvSpPr>
            <p:cNvPr name="TextBox 33" id="33"/>
            <p:cNvSpPr txBox="true"/>
            <p:nvPr/>
          </p:nvSpPr>
          <p:spPr>
            <a:xfrm>
              <a:off x="0" y="-38100"/>
              <a:ext cx="93233" cy="6973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758413" y="822164"/>
            <a:ext cx="1279289" cy="1139535"/>
          </a:xfrm>
          <a:custGeom>
            <a:avLst/>
            <a:gdLst/>
            <a:ahLst/>
            <a:cxnLst/>
            <a:rect r="r" b="b" t="t" l="l"/>
            <a:pathLst>
              <a:path h="1139535" w="1279289">
                <a:moveTo>
                  <a:pt x="0" y="0"/>
                </a:moveTo>
                <a:lnTo>
                  <a:pt x="1279289" y="0"/>
                </a:lnTo>
                <a:lnTo>
                  <a:pt x="1279289" y="1139535"/>
                </a:lnTo>
                <a:lnTo>
                  <a:pt x="0" y="1139535"/>
                </a:lnTo>
                <a:lnTo>
                  <a:pt x="0" y="0"/>
                </a:lnTo>
                <a:close/>
              </a:path>
            </a:pathLst>
          </a:custGeom>
          <a:blipFill>
            <a:blip r:embed="rId5"/>
            <a:stretch>
              <a:fillRect l="0" t="0" r="0" b="0"/>
            </a:stretch>
          </a:blipFill>
        </p:spPr>
      </p:sp>
      <p:sp>
        <p:nvSpPr>
          <p:cNvPr name="TextBox 35" id="35"/>
          <p:cNvSpPr txBox="true"/>
          <p:nvPr/>
        </p:nvSpPr>
        <p:spPr>
          <a:xfrm rot="0">
            <a:off x="2371090" y="1129677"/>
            <a:ext cx="3200711" cy="457835"/>
          </a:xfrm>
          <a:prstGeom prst="rect">
            <a:avLst/>
          </a:prstGeom>
        </p:spPr>
        <p:txBody>
          <a:bodyPr anchor="t" rtlCol="false" tIns="0" lIns="0" bIns="0" rIns="0">
            <a:spAutoFit/>
          </a:bodyPr>
          <a:lstStyle/>
          <a:p>
            <a:pPr algn="l">
              <a:lnSpc>
                <a:spcPts val="3640"/>
              </a:lnSpc>
              <a:spcBef>
                <a:spcPct val="0"/>
              </a:spcBef>
            </a:pPr>
            <a:r>
              <a:rPr lang="en-US" sz="2600">
                <a:solidFill>
                  <a:srgbClr val="0B4DA2"/>
                </a:solidFill>
                <a:latin typeface="Helios"/>
                <a:ea typeface="Helios"/>
                <a:cs typeface="Helios"/>
                <a:sym typeface="Helios"/>
              </a:rPr>
              <a:t>ABACUS GLOBAL</a:t>
            </a:r>
          </a:p>
        </p:txBody>
      </p:sp>
      <p:sp>
        <p:nvSpPr>
          <p:cNvPr name="TextBox 36" id="36"/>
          <p:cNvSpPr txBox="true"/>
          <p:nvPr/>
        </p:nvSpPr>
        <p:spPr>
          <a:xfrm rot="0">
            <a:off x="1028700" y="3649980"/>
            <a:ext cx="6615789" cy="1083945"/>
          </a:xfrm>
          <a:prstGeom prst="rect">
            <a:avLst/>
          </a:prstGeom>
        </p:spPr>
        <p:txBody>
          <a:bodyPr anchor="t" rtlCol="false" tIns="0" lIns="0" bIns="0" rIns="0">
            <a:spAutoFit/>
          </a:bodyPr>
          <a:lstStyle/>
          <a:p>
            <a:pPr algn="l">
              <a:lnSpc>
                <a:spcPts val="8249"/>
              </a:lnSpc>
            </a:pPr>
            <a:r>
              <a:rPr lang="en-US" b="true" sz="7499">
                <a:solidFill>
                  <a:srgbClr val="16599D"/>
                </a:solidFill>
                <a:latin typeface="Helios Bold"/>
                <a:ea typeface="Helios Bold"/>
                <a:cs typeface="Helios Bold"/>
                <a:sym typeface="Helios Bold"/>
              </a:rPr>
              <a:t>ESS</a:t>
            </a:r>
          </a:p>
        </p:txBody>
      </p:sp>
      <p:sp>
        <p:nvSpPr>
          <p:cNvPr name="TextBox 37" id="37"/>
          <p:cNvSpPr txBox="true"/>
          <p:nvPr/>
        </p:nvSpPr>
        <p:spPr>
          <a:xfrm rot="0">
            <a:off x="1028700" y="5067300"/>
            <a:ext cx="8115300" cy="1844676"/>
          </a:xfrm>
          <a:prstGeom prst="rect">
            <a:avLst/>
          </a:prstGeom>
        </p:spPr>
        <p:txBody>
          <a:bodyPr anchor="t" rtlCol="false" tIns="0" lIns="0" bIns="0" rIns="0">
            <a:spAutoFit/>
          </a:bodyPr>
          <a:lstStyle/>
          <a:p>
            <a:pPr algn="l">
              <a:lnSpc>
                <a:spcPts val="4899"/>
              </a:lnSpc>
              <a:spcBef>
                <a:spcPct val="0"/>
              </a:spcBef>
            </a:pPr>
            <a:r>
              <a:rPr lang="en-US" sz="3499">
                <a:solidFill>
                  <a:srgbClr val="292A2B"/>
                </a:solidFill>
                <a:latin typeface="Helios"/>
                <a:ea typeface="Helios"/>
                <a:cs typeface="Helios"/>
                <a:sym typeface="Helios"/>
              </a:rPr>
              <a:t>A SMART SOLUTION FOR PREDICTING ENVIRONMENTAL ANOMALIES.</a:t>
            </a:r>
          </a:p>
        </p:txBody>
      </p:sp>
      <p:sp>
        <p:nvSpPr>
          <p:cNvPr name="TextBox 38" id="38"/>
          <p:cNvSpPr txBox="true"/>
          <p:nvPr/>
        </p:nvSpPr>
        <p:spPr>
          <a:xfrm rot="0">
            <a:off x="1028700" y="7273546"/>
            <a:ext cx="3200711" cy="34919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Helios"/>
                <a:ea typeface="Helios"/>
                <a:cs typeface="Helios"/>
                <a:sym typeface="Helios"/>
              </a:rPr>
              <a:t>Presented By:</a:t>
            </a:r>
          </a:p>
        </p:txBody>
      </p:sp>
      <p:sp>
        <p:nvSpPr>
          <p:cNvPr name="TextBox 39" id="39"/>
          <p:cNvSpPr txBox="true"/>
          <p:nvPr/>
        </p:nvSpPr>
        <p:spPr>
          <a:xfrm rot="0">
            <a:off x="1028700" y="7651312"/>
            <a:ext cx="4392334" cy="441325"/>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Helios"/>
                <a:ea typeface="Helios"/>
                <a:cs typeface="Helios"/>
                <a:sym typeface="Helios"/>
              </a:rPr>
              <a:t>MEKAILL MURTAZA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889960" y="1028700"/>
            <a:ext cx="6397241" cy="8229600"/>
            <a:chOff x="0" y="0"/>
            <a:chExt cx="8529655" cy="10972800"/>
          </a:xfrm>
        </p:grpSpPr>
        <p:pic>
          <p:nvPicPr>
            <p:cNvPr name="Picture 3" id="3"/>
            <p:cNvPicPr>
              <a:picLocks noChangeAspect="true"/>
            </p:cNvPicPr>
            <p:nvPr/>
          </p:nvPicPr>
          <p:blipFill>
            <a:blip r:embed="rId3"/>
            <a:srcRect l="24104" t="0" r="24104" b="0"/>
            <a:stretch>
              <a:fillRect/>
            </a:stretch>
          </p:blipFill>
          <p:spPr>
            <a:xfrm flipH="false" flipV="false">
              <a:off x="0" y="0"/>
              <a:ext cx="8529655" cy="10972800"/>
            </a:xfrm>
            <a:prstGeom prst="rect">
              <a:avLst/>
            </a:prstGeom>
          </p:spPr>
        </p:pic>
      </p:grpSp>
      <p:sp>
        <p:nvSpPr>
          <p:cNvPr name="Freeform 4" id="4"/>
          <p:cNvSpPr/>
          <p:nvPr/>
        </p:nvSpPr>
        <p:spPr>
          <a:xfrm flipH="false" flipV="false" rot="0">
            <a:off x="1028700" y="1953294"/>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4">
              <a:alphaModFix amt="40000"/>
            </a:blip>
            <a:stretch>
              <a:fillRect l="0" t="0" r="0" b="0"/>
            </a:stretch>
          </a:blipFill>
        </p:spPr>
      </p:sp>
      <p:grpSp>
        <p:nvGrpSpPr>
          <p:cNvPr name="Group 5" id="5"/>
          <p:cNvGrpSpPr/>
          <p:nvPr/>
        </p:nvGrpSpPr>
        <p:grpSpPr>
          <a:xfrm rot="0">
            <a:off x="1146942" y="2074993"/>
            <a:ext cx="1600337" cy="1600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18096" y="2146147"/>
            <a:ext cx="1458028" cy="145802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09907" y="2237959"/>
            <a:ext cx="1274405" cy="12744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2700000">
            <a:off x="13140317" y="-164892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5">
              <a:alphaModFix amt="6999"/>
            </a:blip>
            <a:stretch>
              <a:fillRect l="0" t="0" r="0" b="0"/>
            </a:stretch>
          </a:blipFill>
        </p:spPr>
      </p:sp>
      <p:grpSp>
        <p:nvGrpSpPr>
          <p:cNvPr name="Group 15" id="15"/>
          <p:cNvGrpSpPr/>
          <p:nvPr/>
        </p:nvGrpSpPr>
        <p:grpSpPr>
          <a:xfrm rot="-2700000">
            <a:off x="13471734" y="-1317506"/>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624143" y="2543487"/>
            <a:ext cx="645934" cy="663347"/>
          </a:xfrm>
          <a:custGeom>
            <a:avLst/>
            <a:gdLst/>
            <a:ahLst/>
            <a:cxnLst/>
            <a:rect r="r" b="b" t="t" l="l"/>
            <a:pathLst>
              <a:path h="663347" w="645934">
                <a:moveTo>
                  <a:pt x="0" y="0"/>
                </a:moveTo>
                <a:lnTo>
                  <a:pt x="645934" y="0"/>
                </a:lnTo>
                <a:lnTo>
                  <a:pt x="645934" y="663348"/>
                </a:lnTo>
                <a:lnTo>
                  <a:pt x="0" y="663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0729195" y="5143500"/>
            <a:ext cx="4629873" cy="4114800"/>
          </a:xfrm>
          <a:custGeom>
            <a:avLst/>
            <a:gdLst/>
            <a:ahLst/>
            <a:cxnLst/>
            <a:rect r="r" b="b" t="t" l="l"/>
            <a:pathLst>
              <a:path h="4114800" w="4629873">
                <a:moveTo>
                  <a:pt x="0" y="0"/>
                </a:moveTo>
                <a:lnTo>
                  <a:pt x="4629873" y="0"/>
                </a:lnTo>
                <a:lnTo>
                  <a:pt x="462987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9605597" y="1129134"/>
            <a:ext cx="5733743" cy="1318895"/>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RANDOM FOREST MODELLING</a:t>
            </a:r>
          </a:p>
        </p:txBody>
      </p:sp>
      <p:sp>
        <p:nvSpPr>
          <p:cNvPr name="TextBox 21" id="21"/>
          <p:cNvSpPr txBox="true"/>
          <p:nvPr/>
        </p:nvSpPr>
        <p:spPr>
          <a:xfrm rot="0">
            <a:off x="9605597" y="2765221"/>
            <a:ext cx="7653703" cy="2389505"/>
          </a:xfrm>
          <a:prstGeom prst="rect">
            <a:avLst/>
          </a:prstGeom>
        </p:spPr>
        <p:txBody>
          <a:bodyPr anchor="t" rtlCol="false" tIns="0" lIns="0" bIns="0" rIns="0">
            <a:spAutoFit/>
          </a:bodyPr>
          <a:lstStyle/>
          <a:p>
            <a:pPr algn="just">
              <a:lnSpc>
                <a:spcPts val="3220"/>
              </a:lnSpc>
            </a:pPr>
            <a:r>
              <a:rPr lang="en-US" sz="2300">
                <a:solidFill>
                  <a:srgbClr val="000000"/>
                </a:solidFill>
                <a:latin typeface="Helios"/>
                <a:ea typeface="Helios"/>
                <a:cs typeface="Helios"/>
                <a:sym typeface="Helios"/>
              </a:rPr>
              <a:t>The Random Forest algorithm builds a forest of decision trees, training on a random bootstrap sample of data and considering only a random subset of features at each split. It aggregates their outputs via majority vote (for classification) or average (for regression).</a:t>
            </a:r>
          </a:p>
          <a:p>
            <a:pPr algn="just">
              <a:lnSpc>
                <a:spcPts val="32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2700000">
            <a:off x="-2899615" y="-2172161"/>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9720772" y="3107282"/>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410563" y="1028700"/>
            <a:ext cx="6848737" cy="4061376"/>
            <a:chOff x="0" y="0"/>
            <a:chExt cx="1581367" cy="937768"/>
          </a:xfrm>
        </p:grpSpPr>
        <p:sp>
          <p:nvSpPr>
            <p:cNvPr name="Freeform 9" id="9"/>
            <p:cNvSpPr/>
            <p:nvPr/>
          </p:nvSpPr>
          <p:spPr>
            <a:xfrm flipH="false" flipV="false" rot="0">
              <a:off x="0" y="0"/>
              <a:ext cx="1581367" cy="937768"/>
            </a:xfrm>
            <a:custGeom>
              <a:avLst/>
              <a:gdLst/>
              <a:ahLst/>
              <a:cxnLst/>
              <a:rect r="r" b="b" t="t" l="l"/>
              <a:pathLst>
                <a:path h="937768" w="1581367">
                  <a:moveTo>
                    <a:pt x="26000" y="0"/>
                  </a:moveTo>
                  <a:lnTo>
                    <a:pt x="1555367" y="0"/>
                  </a:lnTo>
                  <a:cubicBezTo>
                    <a:pt x="1562262" y="0"/>
                    <a:pt x="1568876" y="2739"/>
                    <a:pt x="1573751" y="7615"/>
                  </a:cubicBezTo>
                  <a:cubicBezTo>
                    <a:pt x="1578627" y="12491"/>
                    <a:pt x="1581367" y="19104"/>
                    <a:pt x="1581367" y="26000"/>
                  </a:cubicBezTo>
                  <a:lnTo>
                    <a:pt x="1581367" y="911768"/>
                  </a:lnTo>
                  <a:cubicBezTo>
                    <a:pt x="1581367" y="918664"/>
                    <a:pt x="1578627" y="925277"/>
                    <a:pt x="1573751" y="930153"/>
                  </a:cubicBezTo>
                  <a:cubicBezTo>
                    <a:pt x="1568876" y="935029"/>
                    <a:pt x="1562262" y="937768"/>
                    <a:pt x="1555367" y="937768"/>
                  </a:cubicBezTo>
                  <a:lnTo>
                    <a:pt x="26000" y="937768"/>
                  </a:lnTo>
                  <a:cubicBezTo>
                    <a:pt x="19104" y="937768"/>
                    <a:pt x="12491" y="935029"/>
                    <a:pt x="7615" y="930153"/>
                  </a:cubicBezTo>
                  <a:cubicBezTo>
                    <a:pt x="2739" y="925277"/>
                    <a:pt x="0" y="918664"/>
                    <a:pt x="0" y="911768"/>
                  </a:cubicBezTo>
                  <a:lnTo>
                    <a:pt x="0" y="26000"/>
                  </a:lnTo>
                  <a:cubicBezTo>
                    <a:pt x="0" y="19104"/>
                    <a:pt x="2739" y="12491"/>
                    <a:pt x="7615" y="7615"/>
                  </a:cubicBezTo>
                  <a:cubicBezTo>
                    <a:pt x="12491" y="2739"/>
                    <a:pt x="19104" y="0"/>
                    <a:pt x="26000" y="0"/>
                  </a:cubicBezTo>
                  <a:close/>
                </a:path>
              </a:pathLst>
            </a:custGeom>
            <a:blipFill>
              <a:blip r:embed="rId2"/>
              <a:stretch>
                <a:fillRect l="0" t="-1221" r="0" b="-1221"/>
              </a:stretch>
            </a:blipFill>
          </p:spPr>
        </p:sp>
      </p:grpSp>
      <p:grpSp>
        <p:nvGrpSpPr>
          <p:cNvPr name="Group 10" id="10"/>
          <p:cNvGrpSpPr/>
          <p:nvPr/>
        </p:nvGrpSpPr>
        <p:grpSpPr>
          <a:xfrm rot="0">
            <a:off x="10410563" y="5556297"/>
            <a:ext cx="6848737" cy="4061376"/>
            <a:chOff x="0" y="0"/>
            <a:chExt cx="1581367" cy="937768"/>
          </a:xfrm>
        </p:grpSpPr>
        <p:sp>
          <p:nvSpPr>
            <p:cNvPr name="Freeform 11" id="11"/>
            <p:cNvSpPr/>
            <p:nvPr/>
          </p:nvSpPr>
          <p:spPr>
            <a:xfrm flipH="false" flipV="false" rot="0">
              <a:off x="0" y="0"/>
              <a:ext cx="1581367" cy="937768"/>
            </a:xfrm>
            <a:custGeom>
              <a:avLst/>
              <a:gdLst/>
              <a:ahLst/>
              <a:cxnLst/>
              <a:rect r="r" b="b" t="t" l="l"/>
              <a:pathLst>
                <a:path h="937768" w="1581367">
                  <a:moveTo>
                    <a:pt x="26000" y="0"/>
                  </a:moveTo>
                  <a:lnTo>
                    <a:pt x="1555367" y="0"/>
                  </a:lnTo>
                  <a:cubicBezTo>
                    <a:pt x="1562262" y="0"/>
                    <a:pt x="1568876" y="2739"/>
                    <a:pt x="1573751" y="7615"/>
                  </a:cubicBezTo>
                  <a:cubicBezTo>
                    <a:pt x="1578627" y="12491"/>
                    <a:pt x="1581367" y="19104"/>
                    <a:pt x="1581367" y="26000"/>
                  </a:cubicBezTo>
                  <a:lnTo>
                    <a:pt x="1581367" y="911768"/>
                  </a:lnTo>
                  <a:cubicBezTo>
                    <a:pt x="1581367" y="918664"/>
                    <a:pt x="1578627" y="925277"/>
                    <a:pt x="1573751" y="930153"/>
                  </a:cubicBezTo>
                  <a:cubicBezTo>
                    <a:pt x="1568876" y="935029"/>
                    <a:pt x="1562262" y="937768"/>
                    <a:pt x="1555367" y="937768"/>
                  </a:cubicBezTo>
                  <a:lnTo>
                    <a:pt x="26000" y="937768"/>
                  </a:lnTo>
                  <a:cubicBezTo>
                    <a:pt x="19104" y="937768"/>
                    <a:pt x="12491" y="935029"/>
                    <a:pt x="7615" y="930153"/>
                  </a:cubicBezTo>
                  <a:cubicBezTo>
                    <a:pt x="2739" y="925277"/>
                    <a:pt x="0" y="918664"/>
                    <a:pt x="0" y="911768"/>
                  </a:cubicBezTo>
                  <a:lnTo>
                    <a:pt x="0" y="26000"/>
                  </a:lnTo>
                  <a:cubicBezTo>
                    <a:pt x="0" y="19104"/>
                    <a:pt x="2739" y="12491"/>
                    <a:pt x="7615" y="7615"/>
                  </a:cubicBezTo>
                  <a:cubicBezTo>
                    <a:pt x="12491" y="2739"/>
                    <a:pt x="19104" y="0"/>
                    <a:pt x="26000" y="0"/>
                  </a:cubicBezTo>
                  <a:close/>
                </a:path>
              </a:pathLst>
            </a:custGeom>
            <a:blipFill>
              <a:blip r:embed="rId3"/>
              <a:stretch>
                <a:fillRect l="0" t="-167" r="0" b="-167"/>
              </a:stretch>
            </a:blipFill>
          </p:spPr>
        </p:sp>
      </p:grpSp>
      <p:grpSp>
        <p:nvGrpSpPr>
          <p:cNvPr name="Group 12" id="12"/>
          <p:cNvGrpSpPr/>
          <p:nvPr/>
        </p:nvGrpSpPr>
        <p:grpSpPr>
          <a:xfrm rot="0">
            <a:off x="1201249" y="5556297"/>
            <a:ext cx="6916119" cy="4061376"/>
            <a:chOff x="0" y="0"/>
            <a:chExt cx="1596925" cy="937768"/>
          </a:xfrm>
        </p:grpSpPr>
        <p:sp>
          <p:nvSpPr>
            <p:cNvPr name="Freeform 13" id="13"/>
            <p:cNvSpPr/>
            <p:nvPr/>
          </p:nvSpPr>
          <p:spPr>
            <a:xfrm flipH="false" flipV="false" rot="0">
              <a:off x="0" y="0"/>
              <a:ext cx="1596925" cy="937768"/>
            </a:xfrm>
            <a:custGeom>
              <a:avLst/>
              <a:gdLst/>
              <a:ahLst/>
              <a:cxnLst/>
              <a:rect r="r" b="b" t="t" l="l"/>
              <a:pathLst>
                <a:path h="937768" w="1596925">
                  <a:moveTo>
                    <a:pt x="25746" y="0"/>
                  </a:moveTo>
                  <a:lnTo>
                    <a:pt x="1571179" y="0"/>
                  </a:lnTo>
                  <a:cubicBezTo>
                    <a:pt x="1585398" y="0"/>
                    <a:pt x="1596925" y="11527"/>
                    <a:pt x="1596925" y="25746"/>
                  </a:cubicBezTo>
                  <a:lnTo>
                    <a:pt x="1596925" y="912022"/>
                  </a:lnTo>
                  <a:cubicBezTo>
                    <a:pt x="1596925" y="918850"/>
                    <a:pt x="1594213" y="925399"/>
                    <a:pt x="1589384" y="930227"/>
                  </a:cubicBezTo>
                  <a:cubicBezTo>
                    <a:pt x="1584556" y="935055"/>
                    <a:pt x="1578007" y="937768"/>
                    <a:pt x="1571179" y="937768"/>
                  </a:cubicBezTo>
                  <a:lnTo>
                    <a:pt x="25746" y="937768"/>
                  </a:lnTo>
                  <a:cubicBezTo>
                    <a:pt x="18918" y="937768"/>
                    <a:pt x="12369" y="935055"/>
                    <a:pt x="7541" y="930227"/>
                  </a:cubicBezTo>
                  <a:cubicBezTo>
                    <a:pt x="2713" y="925399"/>
                    <a:pt x="0" y="918850"/>
                    <a:pt x="0" y="912022"/>
                  </a:cubicBezTo>
                  <a:lnTo>
                    <a:pt x="0" y="25746"/>
                  </a:lnTo>
                  <a:cubicBezTo>
                    <a:pt x="0" y="18918"/>
                    <a:pt x="2713" y="12369"/>
                    <a:pt x="7541" y="7541"/>
                  </a:cubicBezTo>
                  <a:cubicBezTo>
                    <a:pt x="12369" y="2713"/>
                    <a:pt x="18918" y="0"/>
                    <a:pt x="25746" y="0"/>
                  </a:cubicBezTo>
                  <a:close/>
                </a:path>
              </a:pathLst>
            </a:custGeom>
            <a:blipFill>
              <a:blip r:embed="rId4"/>
              <a:stretch>
                <a:fillRect l="0" t="-448" r="0" b="-448"/>
              </a:stretch>
            </a:blipFill>
          </p:spPr>
        </p:sp>
      </p:grpSp>
      <p:sp>
        <p:nvSpPr>
          <p:cNvPr name="TextBox 14" id="14"/>
          <p:cNvSpPr txBox="true"/>
          <p:nvPr/>
        </p:nvSpPr>
        <p:spPr>
          <a:xfrm rot="0">
            <a:off x="1201249" y="809825"/>
            <a:ext cx="6916119" cy="65786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TESTS: TEMPERATURE</a:t>
            </a:r>
          </a:p>
        </p:txBody>
      </p:sp>
      <p:sp>
        <p:nvSpPr>
          <p:cNvPr name="TextBox 15" id="15"/>
          <p:cNvSpPr txBox="true"/>
          <p:nvPr/>
        </p:nvSpPr>
        <p:spPr>
          <a:xfrm rot="0">
            <a:off x="1201249" y="1840823"/>
            <a:ext cx="7608781" cy="3589655"/>
          </a:xfrm>
          <a:prstGeom prst="rect">
            <a:avLst/>
          </a:prstGeom>
        </p:spPr>
        <p:txBody>
          <a:bodyPr anchor="t" rtlCol="false" tIns="0" lIns="0" bIns="0" rIns="0">
            <a:spAutoFit/>
          </a:bodyPr>
          <a:lstStyle/>
          <a:p>
            <a:pPr algn="just">
              <a:lnSpc>
                <a:spcPts val="3220"/>
              </a:lnSpc>
            </a:pPr>
            <a:r>
              <a:rPr lang="en-US" sz="2300">
                <a:solidFill>
                  <a:srgbClr val="000000"/>
                </a:solidFill>
                <a:latin typeface="Helios"/>
                <a:ea typeface="Helios"/>
                <a:cs typeface="Helios"/>
                <a:sym typeface="Helios"/>
              </a:rPr>
              <a:t>The random forest model was chosen after tests with numerous other algorithms, those being linear regression, and gradient boosting.</a:t>
            </a:r>
          </a:p>
          <a:p>
            <a:pPr algn="just">
              <a:lnSpc>
                <a:spcPts val="3220"/>
              </a:lnSpc>
            </a:pPr>
            <a:r>
              <a:rPr lang="en-US" sz="2300">
                <a:solidFill>
                  <a:srgbClr val="000000"/>
                </a:solidFill>
                <a:latin typeface="Helios"/>
                <a:ea typeface="Helios"/>
                <a:cs typeface="Helios"/>
                <a:sym typeface="Helios"/>
              </a:rPr>
              <a:t>The results are shown, with the predicted satisfaction value on the y axis, and the input temperature value on the x-axis.</a:t>
            </a:r>
          </a:p>
          <a:p>
            <a:pPr algn="just">
              <a:lnSpc>
                <a:spcPts val="3220"/>
              </a:lnSpc>
            </a:pPr>
            <a:r>
              <a:rPr lang="en-US" sz="2300">
                <a:solidFill>
                  <a:srgbClr val="000000"/>
                </a:solidFill>
                <a:latin typeface="Helios"/>
                <a:ea typeface="Helios"/>
                <a:cs typeface="Helios"/>
                <a:sym typeface="Helios"/>
              </a:rPr>
              <a:t>The tests were run for a range of temperatures, from -5 to 60 degrees Celsius.</a:t>
            </a:r>
          </a:p>
          <a:p>
            <a:pPr algn="just">
              <a:lnSpc>
                <a:spcPts val="32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2700000">
            <a:off x="-2899615" y="-2172161"/>
            <a:ext cx="10863149" cy="10863149"/>
            <a:chOff x="0" y="0"/>
            <a:chExt cx="2041549" cy="2041549"/>
          </a:xfrm>
        </p:grpSpPr>
        <p:sp>
          <p:nvSpPr>
            <p:cNvPr name="Freeform 3" id="3"/>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4" id="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700000">
            <a:off x="9720772" y="3107282"/>
            <a:ext cx="10863149" cy="10863149"/>
            <a:chOff x="0" y="0"/>
            <a:chExt cx="2041549" cy="2041549"/>
          </a:xfrm>
        </p:grpSpPr>
        <p:sp>
          <p:nvSpPr>
            <p:cNvPr name="Freeform 6" id="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7" id="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410563" y="1028700"/>
            <a:ext cx="6848737" cy="4061376"/>
            <a:chOff x="0" y="0"/>
            <a:chExt cx="1581367" cy="937768"/>
          </a:xfrm>
        </p:grpSpPr>
        <p:sp>
          <p:nvSpPr>
            <p:cNvPr name="Freeform 9" id="9"/>
            <p:cNvSpPr/>
            <p:nvPr/>
          </p:nvSpPr>
          <p:spPr>
            <a:xfrm flipH="false" flipV="false" rot="0">
              <a:off x="0" y="0"/>
              <a:ext cx="1581367" cy="937768"/>
            </a:xfrm>
            <a:custGeom>
              <a:avLst/>
              <a:gdLst/>
              <a:ahLst/>
              <a:cxnLst/>
              <a:rect r="r" b="b" t="t" l="l"/>
              <a:pathLst>
                <a:path h="937768" w="1581367">
                  <a:moveTo>
                    <a:pt x="26000" y="0"/>
                  </a:moveTo>
                  <a:lnTo>
                    <a:pt x="1555367" y="0"/>
                  </a:lnTo>
                  <a:cubicBezTo>
                    <a:pt x="1562262" y="0"/>
                    <a:pt x="1568876" y="2739"/>
                    <a:pt x="1573751" y="7615"/>
                  </a:cubicBezTo>
                  <a:cubicBezTo>
                    <a:pt x="1578627" y="12491"/>
                    <a:pt x="1581367" y="19104"/>
                    <a:pt x="1581367" y="26000"/>
                  </a:cubicBezTo>
                  <a:lnTo>
                    <a:pt x="1581367" y="911768"/>
                  </a:lnTo>
                  <a:cubicBezTo>
                    <a:pt x="1581367" y="918664"/>
                    <a:pt x="1578627" y="925277"/>
                    <a:pt x="1573751" y="930153"/>
                  </a:cubicBezTo>
                  <a:cubicBezTo>
                    <a:pt x="1568876" y="935029"/>
                    <a:pt x="1562262" y="937768"/>
                    <a:pt x="1555367" y="937768"/>
                  </a:cubicBezTo>
                  <a:lnTo>
                    <a:pt x="26000" y="937768"/>
                  </a:lnTo>
                  <a:cubicBezTo>
                    <a:pt x="19104" y="937768"/>
                    <a:pt x="12491" y="935029"/>
                    <a:pt x="7615" y="930153"/>
                  </a:cubicBezTo>
                  <a:cubicBezTo>
                    <a:pt x="2739" y="925277"/>
                    <a:pt x="0" y="918664"/>
                    <a:pt x="0" y="911768"/>
                  </a:cubicBezTo>
                  <a:lnTo>
                    <a:pt x="0" y="26000"/>
                  </a:lnTo>
                  <a:cubicBezTo>
                    <a:pt x="0" y="19104"/>
                    <a:pt x="2739" y="12491"/>
                    <a:pt x="7615" y="7615"/>
                  </a:cubicBezTo>
                  <a:cubicBezTo>
                    <a:pt x="12491" y="2739"/>
                    <a:pt x="19104" y="0"/>
                    <a:pt x="26000" y="0"/>
                  </a:cubicBezTo>
                  <a:close/>
                </a:path>
              </a:pathLst>
            </a:custGeom>
            <a:blipFill>
              <a:blip r:embed="rId2"/>
              <a:stretch>
                <a:fillRect l="0" t="-2275" r="0" b="-2275"/>
              </a:stretch>
            </a:blipFill>
          </p:spPr>
        </p:sp>
      </p:grpSp>
      <p:grpSp>
        <p:nvGrpSpPr>
          <p:cNvPr name="Group 10" id="10"/>
          <p:cNvGrpSpPr/>
          <p:nvPr/>
        </p:nvGrpSpPr>
        <p:grpSpPr>
          <a:xfrm rot="0">
            <a:off x="10410563" y="5556297"/>
            <a:ext cx="6848737" cy="4061376"/>
            <a:chOff x="0" y="0"/>
            <a:chExt cx="1581367" cy="937768"/>
          </a:xfrm>
        </p:grpSpPr>
        <p:sp>
          <p:nvSpPr>
            <p:cNvPr name="Freeform 11" id="11"/>
            <p:cNvSpPr/>
            <p:nvPr/>
          </p:nvSpPr>
          <p:spPr>
            <a:xfrm flipH="false" flipV="false" rot="0">
              <a:off x="0" y="0"/>
              <a:ext cx="1581367" cy="937768"/>
            </a:xfrm>
            <a:custGeom>
              <a:avLst/>
              <a:gdLst/>
              <a:ahLst/>
              <a:cxnLst/>
              <a:rect r="r" b="b" t="t" l="l"/>
              <a:pathLst>
                <a:path h="937768" w="1581367">
                  <a:moveTo>
                    <a:pt x="26000" y="0"/>
                  </a:moveTo>
                  <a:lnTo>
                    <a:pt x="1555367" y="0"/>
                  </a:lnTo>
                  <a:cubicBezTo>
                    <a:pt x="1562262" y="0"/>
                    <a:pt x="1568876" y="2739"/>
                    <a:pt x="1573751" y="7615"/>
                  </a:cubicBezTo>
                  <a:cubicBezTo>
                    <a:pt x="1578627" y="12491"/>
                    <a:pt x="1581367" y="19104"/>
                    <a:pt x="1581367" y="26000"/>
                  </a:cubicBezTo>
                  <a:lnTo>
                    <a:pt x="1581367" y="911768"/>
                  </a:lnTo>
                  <a:cubicBezTo>
                    <a:pt x="1581367" y="918664"/>
                    <a:pt x="1578627" y="925277"/>
                    <a:pt x="1573751" y="930153"/>
                  </a:cubicBezTo>
                  <a:cubicBezTo>
                    <a:pt x="1568876" y="935029"/>
                    <a:pt x="1562262" y="937768"/>
                    <a:pt x="1555367" y="937768"/>
                  </a:cubicBezTo>
                  <a:lnTo>
                    <a:pt x="26000" y="937768"/>
                  </a:lnTo>
                  <a:cubicBezTo>
                    <a:pt x="19104" y="937768"/>
                    <a:pt x="12491" y="935029"/>
                    <a:pt x="7615" y="930153"/>
                  </a:cubicBezTo>
                  <a:cubicBezTo>
                    <a:pt x="2739" y="925277"/>
                    <a:pt x="0" y="918664"/>
                    <a:pt x="0" y="911768"/>
                  </a:cubicBezTo>
                  <a:lnTo>
                    <a:pt x="0" y="26000"/>
                  </a:lnTo>
                  <a:cubicBezTo>
                    <a:pt x="0" y="19104"/>
                    <a:pt x="2739" y="12491"/>
                    <a:pt x="7615" y="7615"/>
                  </a:cubicBezTo>
                  <a:cubicBezTo>
                    <a:pt x="12491" y="2739"/>
                    <a:pt x="19104" y="0"/>
                    <a:pt x="26000" y="0"/>
                  </a:cubicBezTo>
                  <a:close/>
                </a:path>
              </a:pathLst>
            </a:custGeom>
            <a:blipFill>
              <a:blip r:embed="rId3"/>
              <a:stretch>
                <a:fillRect l="0" t="-2275" r="0" b="-2275"/>
              </a:stretch>
            </a:blipFill>
          </p:spPr>
        </p:sp>
      </p:grpSp>
      <p:grpSp>
        <p:nvGrpSpPr>
          <p:cNvPr name="Group 12" id="12"/>
          <p:cNvGrpSpPr/>
          <p:nvPr/>
        </p:nvGrpSpPr>
        <p:grpSpPr>
          <a:xfrm rot="0">
            <a:off x="1201249" y="5556297"/>
            <a:ext cx="6916119" cy="4061376"/>
            <a:chOff x="0" y="0"/>
            <a:chExt cx="1596925" cy="937768"/>
          </a:xfrm>
        </p:grpSpPr>
        <p:sp>
          <p:nvSpPr>
            <p:cNvPr name="Freeform 13" id="13"/>
            <p:cNvSpPr/>
            <p:nvPr/>
          </p:nvSpPr>
          <p:spPr>
            <a:xfrm flipH="false" flipV="false" rot="0">
              <a:off x="0" y="0"/>
              <a:ext cx="1596925" cy="937768"/>
            </a:xfrm>
            <a:custGeom>
              <a:avLst/>
              <a:gdLst/>
              <a:ahLst/>
              <a:cxnLst/>
              <a:rect r="r" b="b" t="t" l="l"/>
              <a:pathLst>
                <a:path h="937768" w="1596925">
                  <a:moveTo>
                    <a:pt x="25746" y="0"/>
                  </a:moveTo>
                  <a:lnTo>
                    <a:pt x="1571179" y="0"/>
                  </a:lnTo>
                  <a:cubicBezTo>
                    <a:pt x="1585398" y="0"/>
                    <a:pt x="1596925" y="11527"/>
                    <a:pt x="1596925" y="25746"/>
                  </a:cubicBezTo>
                  <a:lnTo>
                    <a:pt x="1596925" y="912022"/>
                  </a:lnTo>
                  <a:cubicBezTo>
                    <a:pt x="1596925" y="918850"/>
                    <a:pt x="1594213" y="925399"/>
                    <a:pt x="1589384" y="930227"/>
                  </a:cubicBezTo>
                  <a:cubicBezTo>
                    <a:pt x="1584556" y="935055"/>
                    <a:pt x="1578007" y="937768"/>
                    <a:pt x="1571179" y="937768"/>
                  </a:cubicBezTo>
                  <a:lnTo>
                    <a:pt x="25746" y="937768"/>
                  </a:lnTo>
                  <a:cubicBezTo>
                    <a:pt x="18918" y="937768"/>
                    <a:pt x="12369" y="935055"/>
                    <a:pt x="7541" y="930227"/>
                  </a:cubicBezTo>
                  <a:cubicBezTo>
                    <a:pt x="2713" y="925399"/>
                    <a:pt x="0" y="918850"/>
                    <a:pt x="0" y="912022"/>
                  </a:cubicBezTo>
                  <a:lnTo>
                    <a:pt x="0" y="25746"/>
                  </a:lnTo>
                  <a:cubicBezTo>
                    <a:pt x="0" y="18918"/>
                    <a:pt x="2713" y="12369"/>
                    <a:pt x="7541" y="7541"/>
                  </a:cubicBezTo>
                  <a:cubicBezTo>
                    <a:pt x="12369" y="2713"/>
                    <a:pt x="18918" y="0"/>
                    <a:pt x="25746" y="0"/>
                  </a:cubicBezTo>
                  <a:close/>
                </a:path>
              </a:pathLst>
            </a:custGeom>
            <a:blipFill>
              <a:blip r:embed="rId4"/>
              <a:stretch>
                <a:fillRect l="0" t="-2789" r="0" b="-2789"/>
              </a:stretch>
            </a:blipFill>
          </p:spPr>
        </p:sp>
      </p:grpSp>
      <p:sp>
        <p:nvSpPr>
          <p:cNvPr name="TextBox 14" id="14"/>
          <p:cNvSpPr txBox="true"/>
          <p:nvPr/>
        </p:nvSpPr>
        <p:spPr>
          <a:xfrm rot="0">
            <a:off x="1201249" y="809825"/>
            <a:ext cx="5733743" cy="65786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TESTS: US AQI</a:t>
            </a:r>
          </a:p>
        </p:txBody>
      </p:sp>
      <p:sp>
        <p:nvSpPr>
          <p:cNvPr name="TextBox 15" id="15"/>
          <p:cNvSpPr txBox="true"/>
          <p:nvPr/>
        </p:nvSpPr>
        <p:spPr>
          <a:xfrm rot="0">
            <a:off x="1201249" y="1840823"/>
            <a:ext cx="7608781" cy="3589655"/>
          </a:xfrm>
          <a:prstGeom prst="rect">
            <a:avLst/>
          </a:prstGeom>
        </p:spPr>
        <p:txBody>
          <a:bodyPr anchor="t" rtlCol="false" tIns="0" lIns="0" bIns="0" rIns="0">
            <a:spAutoFit/>
          </a:bodyPr>
          <a:lstStyle/>
          <a:p>
            <a:pPr algn="just">
              <a:lnSpc>
                <a:spcPts val="3220"/>
              </a:lnSpc>
            </a:pPr>
            <a:r>
              <a:rPr lang="en-US" sz="2300">
                <a:solidFill>
                  <a:srgbClr val="000000"/>
                </a:solidFill>
                <a:latin typeface="Helios"/>
                <a:ea typeface="Helios"/>
                <a:cs typeface="Helios"/>
                <a:sym typeface="Helios"/>
              </a:rPr>
              <a:t>The random forest model was chosen after tests with numerous other algorithms, those being linear regression, and gradient boosting.</a:t>
            </a:r>
          </a:p>
          <a:p>
            <a:pPr algn="just">
              <a:lnSpc>
                <a:spcPts val="3220"/>
              </a:lnSpc>
            </a:pPr>
            <a:r>
              <a:rPr lang="en-US" sz="2300">
                <a:solidFill>
                  <a:srgbClr val="000000"/>
                </a:solidFill>
                <a:latin typeface="Helios"/>
                <a:ea typeface="Helios"/>
                <a:cs typeface="Helios"/>
                <a:sym typeface="Helios"/>
              </a:rPr>
              <a:t>The results are shown, with the predicted satisfaction value on the y axis, and the input temperature value on the x-axis.</a:t>
            </a:r>
          </a:p>
          <a:p>
            <a:pPr algn="just">
              <a:lnSpc>
                <a:spcPts val="3220"/>
              </a:lnSpc>
            </a:pPr>
            <a:r>
              <a:rPr lang="en-US" sz="2300">
                <a:solidFill>
                  <a:srgbClr val="000000"/>
                </a:solidFill>
                <a:latin typeface="Helios"/>
                <a:ea typeface="Helios"/>
                <a:cs typeface="Helios"/>
                <a:sym typeface="Helios"/>
              </a:rPr>
              <a:t>The tests were run for a range of AQI levels, from 0 to 350.</a:t>
            </a:r>
          </a:p>
          <a:p>
            <a:pPr algn="just">
              <a:lnSpc>
                <a:spcPts val="322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028700" y="6028544"/>
            <a:ext cx="6594836" cy="3229756"/>
            <a:chOff x="0" y="0"/>
            <a:chExt cx="8793114" cy="4306341"/>
          </a:xfrm>
        </p:grpSpPr>
        <p:pic>
          <p:nvPicPr>
            <p:cNvPr name="Picture 3" id="3"/>
            <p:cNvPicPr>
              <a:picLocks noChangeAspect="true"/>
            </p:cNvPicPr>
            <p:nvPr/>
          </p:nvPicPr>
          <p:blipFill>
            <a:blip r:embed="rId2"/>
            <a:srcRect l="0" t="12865" r="0" b="12865"/>
            <a:stretch>
              <a:fillRect/>
            </a:stretch>
          </p:blipFill>
          <p:spPr>
            <a:xfrm flipH="false" flipV="false">
              <a:off x="0" y="0"/>
              <a:ext cx="8793114" cy="4306341"/>
            </a:xfrm>
            <a:prstGeom prst="rect">
              <a:avLst/>
            </a:prstGeom>
          </p:spPr>
        </p:pic>
      </p:grpSp>
      <p:grpSp>
        <p:nvGrpSpPr>
          <p:cNvPr name="Group 4" id="4"/>
          <p:cNvGrpSpPr/>
          <p:nvPr/>
        </p:nvGrpSpPr>
        <p:grpSpPr>
          <a:xfrm rot="0">
            <a:off x="10000799" y="-901102"/>
            <a:ext cx="6397241" cy="10159402"/>
            <a:chOff x="0" y="0"/>
            <a:chExt cx="8529655" cy="13545870"/>
          </a:xfrm>
        </p:grpSpPr>
        <p:pic>
          <p:nvPicPr>
            <p:cNvPr name="Picture 5" id="5"/>
            <p:cNvPicPr>
              <a:picLocks noChangeAspect="true"/>
            </p:cNvPicPr>
            <p:nvPr/>
          </p:nvPicPr>
          <p:blipFill>
            <a:blip r:embed="rId3"/>
            <a:srcRect l="34199" t="0" r="25067" b="0"/>
            <a:stretch>
              <a:fillRect/>
            </a:stretch>
          </p:blipFill>
          <p:spPr>
            <a:xfrm flipH="false" flipV="false">
              <a:off x="0" y="0"/>
              <a:ext cx="8529655" cy="13545870"/>
            </a:xfrm>
            <a:prstGeom prst="rect">
              <a:avLst/>
            </a:prstGeom>
          </p:spPr>
        </p:pic>
      </p:grpSp>
      <p:sp>
        <p:nvSpPr>
          <p:cNvPr name="Freeform 6" id="6"/>
          <p:cNvSpPr/>
          <p:nvPr/>
        </p:nvSpPr>
        <p:spPr>
          <a:xfrm flipH="false" flipV="false" rot="-10800000">
            <a:off x="15412955" y="1734388"/>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4">
              <a:alphaModFix amt="40000"/>
            </a:blip>
            <a:stretch>
              <a:fillRect l="0" t="0" r="0" b="0"/>
            </a:stretch>
          </a:blipFill>
        </p:spPr>
      </p:sp>
      <p:grpSp>
        <p:nvGrpSpPr>
          <p:cNvPr name="Group 7" id="7"/>
          <p:cNvGrpSpPr/>
          <p:nvPr/>
        </p:nvGrpSpPr>
        <p:grpSpPr>
          <a:xfrm rot="-10800000">
            <a:off x="15540722" y="1856087"/>
            <a:ext cx="1600337" cy="1600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00000">
            <a:off x="15611876" y="1927241"/>
            <a:ext cx="1458028" cy="14580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10800000">
            <a:off x="15703688" y="2019053"/>
            <a:ext cx="1274405" cy="12744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8168917" y="4921164"/>
            <a:ext cx="4298724" cy="800637"/>
          </a:xfrm>
          <a:custGeom>
            <a:avLst/>
            <a:gdLst/>
            <a:ahLst/>
            <a:cxnLst/>
            <a:rect r="r" b="b" t="t" l="l"/>
            <a:pathLst>
              <a:path h="800637" w="4298724">
                <a:moveTo>
                  <a:pt x="0" y="0"/>
                </a:moveTo>
                <a:lnTo>
                  <a:pt x="4298724" y="0"/>
                </a:lnTo>
                <a:lnTo>
                  <a:pt x="4298724" y="800638"/>
                </a:lnTo>
                <a:lnTo>
                  <a:pt x="0" y="800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168917" y="6028544"/>
            <a:ext cx="4298724" cy="800637"/>
          </a:xfrm>
          <a:custGeom>
            <a:avLst/>
            <a:gdLst/>
            <a:ahLst/>
            <a:cxnLst/>
            <a:rect r="r" b="b" t="t" l="l"/>
            <a:pathLst>
              <a:path h="800637" w="4298724">
                <a:moveTo>
                  <a:pt x="0" y="0"/>
                </a:moveTo>
                <a:lnTo>
                  <a:pt x="4298724" y="0"/>
                </a:lnTo>
                <a:lnTo>
                  <a:pt x="4298724" y="800637"/>
                </a:lnTo>
                <a:lnTo>
                  <a:pt x="0" y="80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2679368" y="4921164"/>
            <a:ext cx="4298724" cy="800637"/>
          </a:xfrm>
          <a:custGeom>
            <a:avLst/>
            <a:gdLst/>
            <a:ahLst/>
            <a:cxnLst/>
            <a:rect r="r" b="b" t="t" l="l"/>
            <a:pathLst>
              <a:path h="800637" w="4298724">
                <a:moveTo>
                  <a:pt x="0" y="0"/>
                </a:moveTo>
                <a:lnTo>
                  <a:pt x="4298725" y="0"/>
                </a:lnTo>
                <a:lnTo>
                  <a:pt x="4298725" y="800638"/>
                </a:lnTo>
                <a:lnTo>
                  <a:pt x="0" y="800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2679368" y="6028544"/>
            <a:ext cx="4298724" cy="800637"/>
          </a:xfrm>
          <a:custGeom>
            <a:avLst/>
            <a:gdLst/>
            <a:ahLst/>
            <a:cxnLst/>
            <a:rect r="r" b="b" t="t" l="l"/>
            <a:pathLst>
              <a:path h="800637" w="4298724">
                <a:moveTo>
                  <a:pt x="0" y="0"/>
                </a:moveTo>
                <a:lnTo>
                  <a:pt x="4298725" y="0"/>
                </a:lnTo>
                <a:lnTo>
                  <a:pt x="4298725" y="800637"/>
                </a:lnTo>
                <a:lnTo>
                  <a:pt x="0" y="80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8424346" y="6274291"/>
            <a:ext cx="309143" cy="309143"/>
          </a:xfrm>
          <a:custGeom>
            <a:avLst/>
            <a:gdLst/>
            <a:ahLst/>
            <a:cxnLst/>
            <a:rect r="r" b="b" t="t" l="l"/>
            <a:pathLst>
              <a:path h="309143" w="309143">
                <a:moveTo>
                  <a:pt x="0" y="0"/>
                </a:moveTo>
                <a:lnTo>
                  <a:pt x="309143" y="0"/>
                </a:lnTo>
                <a:lnTo>
                  <a:pt x="309143" y="309143"/>
                </a:lnTo>
                <a:lnTo>
                  <a:pt x="0" y="30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8451203" y="5166912"/>
            <a:ext cx="255429" cy="309143"/>
          </a:xfrm>
          <a:custGeom>
            <a:avLst/>
            <a:gdLst/>
            <a:ahLst/>
            <a:cxnLst/>
            <a:rect r="r" b="b" t="t" l="l"/>
            <a:pathLst>
              <a:path h="309143" w="255429">
                <a:moveTo>
                  <a:pt x="0" y="0"/>
                </a:moveTo>
                <a:lnTo>
                  <a:pt x="255429" y="0"/>
                </a:lnTo>
                <a:lnTo>
                  <a:pt x="255429" y="309142"/>
                </a:lnTo>
                <a:lnTo>
                  <a:pt x="0" y="3091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2928929" y="5166912"/>
            <a:ext cx="309143" cy="309143"/>
          </a:xfrm>
          <a:custGeom>
            <a:avLst/>
            <a:gdLst/>
            <a:ahLst/>
            <a:cxnLst/>
            <a:rect r="r" b="b" t="t" l="l"/>
            <a:pathLst>
              <a:path h="309143" w="309143">
                <a:moveTo>
                  <a:pt x="0" y="0"/>
                </a:moveTo>
                <a:lnTo>
                  <a:pt x="309143" y="0"/>
                </a:lnTo>
                <a:lnTo>
                  <a:pt x="309143" y="309142"/>
                </a:lnTo>
                <a:lnTo>
                  <a:pt x="0" y="3091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12928929" y="6274291"/>
            <a:ext cx="309143" cy="309143"/>
          </a:xfrm>
          <a:custGeom>
            <a:avLst/>
            <a:gdLst/>
            <a:ahLst/>
            <a:cxnLst/>
            <a:rect r="r" b="b" t="t" l="l"/>
            <a:pathLst>
              <a:path h="309143" w="309143">
                <a:moveTo>
                  <a:pt x="0" y="0"/>
                </a:moveTo>
                <a:lnTo>
                  <a:pt x="309143" y="0"/>
                </a:lnTo>
                <a:lnTo>
                  <a:pt x="309143" y="309143"/>
                </a:lnTo>
                <a:lnTo>
                  <a:pt x="0" y="3091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5996634" y="2321466"/>
            <a:ext cx="688512" cy="669578"/>
          </a:xfrm>
          <a:custGeom>
            <a:avLst/>
            <a:gdLst/>
            <a:ahLst/>
            <a:cxnLst/>
            <a:rect r="r" b="b" t="t" l="l"/>
            <a:pathLst>
              <a:path h="669578" w="688512">
                <a:moveTo>
                  <a:pt x="0" y="0"/>
                </a:moveTo>
                <a:lnTo>
                  <a:pt x="688512" y="0"/>
                </a:lnTo>
                <a:lnTo>
                  <a:pt x="688512" y="669578"/>
                </a:lnTo>
                <a:lnTo>
                  <a:pt x="0" y="66957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1028700" y="1129134"/>
            <a:ext cx="6594836" cy="1318895"/>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VISULAIZATION: GRAFANA</a:t>
            </a:r>
          </a:p>
        </p:txBody>
      </p:sp>
      <p:sp>
        <p:nvSpPr>
          <p:cNvPr name="TextBox 26" id="26"/>
          <p:cNvSpPr txBox="true"/>
          <p:nvPr/>
        </p:nvSpPr>
        <p:spPr>
          <a:xfrm rot="0">
            <a:off x="1028700" y="2907515"/>
            <a:ext cx="6196905" cy="1656714"/>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Grafana is an open-source, multi-platform web application for querying and visualizing data, all via customizable dashboards.</a:t>
            </a:r>
          </a:p>
          <a:p>
            <a:pPr algn="just">
              <a:lnSpc>
                <a:spcPts val="2660"/>
              </a:lnSpc>
              <a:spcBef>
                <a:spcPct val="0"/>
              </a:spcBef>
            </a:pPr>
            <a:r>
              <a:rPr lang="en-US" sz="1900">
                <a:solidFill>
                  <a:srgbClr val="000000"/>
                </a:solidFill>
                <a:latin typeface="Helios"/>
                <a:ea typeface="Helios"/>
                <a:cs typeface="Helios"/>
                <a:sym typeface="Helios"/>
              </a:rPr>
              <a:t>It supports  a direct connection with InfluxDB, allowing for a robust, streamlined connection.</a:t>
            </a:r>
          </a:p>
        </p:txBody>
      </p:sp>
      <p:sp>
        <p:nvSpPr>
          <p:cNvPr name="TextBox 27" id="27"/>
          <p:cNvSpPr txBox="true"/>
          <p:nvPr/>
        </p:nvSpPr>
        <p:spPr>
          <a:xfrm rot="0">
            <a:off x="1028700" y="4533576"/>
            <a:ext cx="6196905" cy="989964"/>
          </a:xfrm>
          <a:prstGeom prst="rect">
            <a:avLst/>
          </a:prstGeom>
        </p:spPr>
        <p:txBody>
          <a:bodyPr anchor="t" rtlCol="false" tIns="0" lIns="0" bIns="0" rIns="0">
            <a:spAutoFit/>
          </a:bodyPr>
          <a:lstStyle/>
          <a:p>
            <a:pPr algn="just">
              <a:lnSpc>
                <a:spcPts val="2660"/>
              </a:lnSpc>
              <a:spcBef>
                <a:spcPct val="0"/>
              </a:spcBef>
            </a:pPr>
            <a:r>
              <a:rPr lang="en-US" sz="1900">
                <a:solidFill>
                  <a:srgbClr val="000000"/>
                </a:solidFill>
                <a:latin typeface="Helios"/>
                <a:ea typeface="Helios"/>
                <a:cs typeface="Helios"/>
                <a:sym typeface="Helios"/>
              </a:rPr>
              <a:t>The ESS dashboard allows operators to monitor five distinct metrics across three Pakistani cities, Lahore, Islamabad and Karachi.</a:t>
            </a:r>
          </a:p>
        </p:txBody>
      </p:sp>
      <p:sp>
        <p:nvSpPr>
          <p:cNvPr name="TextBox 28" id="28"/>
          <p:cNvSpPr txBox="true"/>
          <p:nvPr/>
        </p:nvSpPr>
        <p:spPr>
          <a:xfrm rot="0">
            <a:off x="9288127" y="5173875"/>
            <a:ext cx="2871044" cy="295275"/>
          </a:xfrm>
          <a:prstGeom prst="rect">
            <a:avLst/>
          </a:prstGeom>
        </p:spPr>
        <p:txBody>
          <a:bodyPr anchor="t" rtlCol="false" tIns="0" lIns="0" bIns="0" rIns="0">
            <a:spAutoFit/>
          </a:bodyPr>
          <a:lstStyle/>
          <a:p>
            <a:pPr algn="ctr">
              <a:lnSpc>
                <a:spcPts val="2399"/>
              </a:lnSpc>
            </a:pPr>
            <a:r>
              <a:rPr lang="en-US" sz="1999">
                <a:solidFill>
                  <a:srgbClr val="FFFFFF"/>
                </a:solidFill>
                <a:latin typeface="Helios"/>
                <a:ea typeface="Helios"/>
                <a:cs typeface="Helios"/>
                <a:sym typeface="Helios"/>
              </a:rPr>
              <a:t>Real-time Analytics</a:t>
            </a:r>
          </a:p>
        </p:txBody>
      </p:sp>
      <p:sp>
        <p:nvSpPr>
          <p:cNvPr name="TextBox 29" id="29"/>
          <p:cNvSpPr txBox="true"/>
          <p:nvPr/>
        </p:nvSpPr>
        <p:spPr>
          <a:xfrm rot="0">
            <a:off x="9288127" y="6281255"/>
            <a:ext cx="2871044" cy="295275"/>
          </a:xfrm>
          <a:prstGeom prst="rect">
            <a:avLst/>
          </a:prstGeom>
        </p:spPr>
        <p:txBody>
          <a:bodyPr anchor="t" rtlCol="false" tIns="0" lIns="0" bIns="0" rIns="0">
            <a:spAutoFit/>
          </a:bodyPr>
          <a:lstStyle/>
          <a:p>
            <a:pPr algn="ctr">
              <a:lnSpc>
                <a:spcPts val="2399"/>
              </a:lnSpc>
            </a:pPr>
            <a:r>
              <a:rPr lang="en-US" sz="1999">
                <a:solidFill>
                  <a:srgbClr val="FFFFFF"/>
                </a:solidFill>
                <a:latin typeface="Helios"/>
                <a:ea typeface="Helios"/>
                <a:cs typeface="Helios"/>
                <a:sym typeface="Helios"/>
              </a:rPr>
              <a:t>Dynamic Predictions</a:t>
            </a:r>
          </a:p>
        </p:txBody>
      </p:sp>
      <p:sp>
        <p:nvSpPr>
          <p:cNvPr name="TextBox 30" id="30"/>
          <p:cNvSpPr txBox="true"/>
          <p:nvPr/>
        </p:nvSpPr>
        <p:spPr>
          <a:xfrm rot="0">
            <a:off x="13856534" y="5173875"/>
            <a:ext cx="2755133" cy="295275"/>
          </a:xfrm>
          <a:prstGeom prst="rect">
            <a:avLst/>
          </a:prstGeom>
        </p:spPr>
        <p:txBody>
          <a:bodyPr anchor="t" rtlCol="false" tIns="0" lIns="0" bIns="0" rIns="0">
            <a:spAutoFit/>
          </a:bodyPr>
          <a:lstStyle/>
          <a:p>
            <a:pPr algn="ctr">
              <a:lnSpc>
                <a:spcPts val="2399"/>
              </a:lnSpc>
            </a:pPr>
            <a:r>
              <a:rPr lang="en-US" sz="1999">
                <a:solidFill>
                  <a:srgbClr val="FFFFFF"/>
                </a:solidFill>
                <a:latin typeface="Helios"/>
                <a:ea typeface="Helios"/>
                <a:cs typeface="Helios"/>
                <a:sym typeface="Helios"/>
              </a:rPr>
              <a:t>Automated Updates</a:t>
            </a:r>
          </a:p>
        </p:txBody>
      </p:sp>
      <p:sp>
        <p:nvSpPr>
          <p:cNvPr name="TextBox 31" id="31"/>
          <p:cNvSpPr txBox="true"/>
          <p:nvPr/>
        </p:nvSpPr>
        <p:spPr>
          <a:xfrm rot="0">
            <a:off x="13856534" y="6281255"/>
            <a:ext cx="2755133" cy="295275"/>
          </a:xfrm>
          <a:prstGeom prst="rect">
            <a:avLst/>
          </a:prstGeom>
        </p:spPr>
        <p:txBody>
          <a:bodyPr anchor="t" rtlCol="false" tIns="0" lIns="0" bIns="0" rIns="0">
            <a:spAutoFit/>
          </a:bodyPr>
          <a:lstStyle/>
          <a:p>
            <a:pPr algn="ctr">
              <a:lnSpc>
                <a:spcPts val="2399"/>
              </a:lnSpc>
            </a:pPr>
            <a:r>
              <a:rPr lang="en-US" sz="1999">
                <a:solidFill>
                  <a:srgbClr val="FFFFFF"/>
                </a:solidFill>
                <a:latin typeface="Helios"/>
                <a:ea typeface="Helios"/>
                <a:cs typeface="Helios"/>
                <a:sym typeface="Helios"/>
              </a:rPr>
              <a:t>Tailored Display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1129134"/>
            <a:ext cx="7660333" cy="65786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DEMONSTRATION</a:t>
            </a:r>
          </a:p>
        </p:txBody>
      </p:sp>
      <p:sp>
        <p:nvSpPr>
          <p:cNvPr name="TextBox 7" id="7"/>
          <p:cNvSpPr txBox="true"/>
          <p:nvPr/>
        </p:nvSpPr>
        <p:spPr>
          <a:xfrm rot="0">
            <a:off x="8419464" y="6669128"/>
            <a:ext cx="5513159" cy="441265"/>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Helios"/>
                <a:ea typeface="Helios"/>
                <a:cs typeface="Helios"/>
                <a:sym typeface="Helios"/>
              </a:rPr>
              <a:t>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7001768" y="1126950"/>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3"/>
            <a:stretch>
              <a:fillRect l="0" t="0" r="0" b="0"/>
            </a:stretch>
          </a:blipFill>
        </p:spPr>
      </p:sp>
      <p:grpSp>
        <p:nvGrpSpPr>
          <p:cNvPr name="Group 7" id="7"/>
          <p:cNvGrpSpPr/>
          <p:nvPr/>
        </p:nvGrpSpPr>
        <p:grpSpPr>
          <a:xfrm rot="-8100000">
            <a:off x="8515005" y="-553860"/>
            <a:ext cx="5359870" cy="2511321"/>
            <a:chOff x="0" y="0"/>
            <a:chExt cx="1597103" cy="748309"/>
          </a:xfrm>
        </p:grpSpPr>
        <p:sp>
          <p:nvSpPr>
            <p:cNvPr name="Freeform 8" id="8"/>
            <p:cNvSpPr/>
            <p:nvPr/>
          </p:nvSpPr>
          <p:spPr>
            <a:xfrm flipH="false" flipV="false" rot="0">
              <a:off x="0" y="0"/>
              <a:ext cx="1597103" cy="748309"/>
            </a:xfrm>
            <a:custGeom>
              <a:avLst/>
              <a:gdLst/>
              <a:ahLst/>
              <a:cxnLst/>
              <a:rect r="r" b="b" t="t" l="l"/>
              <a:pathLst>
                <a:path h="748309" w="1597103">
                  <a:moveTo>
                    <a:pt x="0" y="0"/>
                  </a:moveTo>
                  <a:lnTo>
                    <a:pt x="1597103" y="0"/>
                  </a:lnTo>
                  <a:lnTo>
                    <a:pt x="1597103" y="748309"/>
                  </a:lnTo>
                  <a:lnTo>
                    <a:pt x="0" y="748309"/>
                  </a:lnTo>
                  <a:close/>
                </a:path>
              </a:pathLst>
            </a:custGeom>
            <a:solidFill>
              <a:srgbClr val="0F4984"/>
            </a:solidFill>
          </p:spPr>
        </p:sp>
        <p:sp>
          <p:nvSpPr>
            <p:cNvPr name="TextBox 9" id="9"/>
            <p:cNvSpPr txBox="true"/>
            <p:nvPr/>
          </p:nvSpPr>
          <p:spPr>
            <a:xfrm>
              <a:off x="0" y="-38100"/>
              <a:ext cx="1597103"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9928259" y="810181"/>
            <a:ext cx="5636927" cy="605970"/>
          </a:xfrm>
          <a:custGeom>
            <a:avLst/>
            <a:gdLst/>
            <a:ahLst/>
            <a:cxnLst/>
            <a:rect r="r" b="b" t="t" l="l"/>
            <a:pathLst>
              <a:path h="605970" w="5636927">
                <a:moveTo>
                  <a:pt x="0" y="0"/>
                </a:moveTo>
                <a:lnTo>
                  <a:pt x="5636926" y="0"/>
                </a:lnTo>
                <a:lnTo>
                  <a:pt x="5636926" y="605969"/>
                </a:lnTo>
                <a:lnTo>
                  <a:pt x="0" y="605969"/>
                </a:lnTo>
                <a:lnTo>
                  <a:pt x="0" y="0"/>
                </a:lnTo>
                <a:close/>
              </a:path>
            </a:pathLst>
          </a:custGeom>
          <a:blipFill>
            <a:blip r:embed="rId3"/>
            <a:stretch>
              <a:fillRect l="0" t="0" r="0" b="0"/>
            </a:stretch>
          </a:blipFill>
        </p:spPr>
      </p:sp>
      <p:sp>
        <p:nvSpPr>
          <p:cNvPr name="Freeform 11" id="11"/>
          <p:cNvSpPr/>
          <p:nvPr/>
        </p:nvSpPr>
        <p:spPr>
          <a:xfrm flipH="false" flipV="false" rot="-2700000">
            <a:off x="9790314" y="2257197"/>
            <a:ext cx="10898709" cy="10898709"/>
          </a:xfrm>
          <a:custGeom>
            <a:avLst/>
            <a:gdLst/>
            <a:ahLst/>
            <a:cxnLst/>
            <a:rect r="r" b="b" t="t" l="l"/>
            <a:pathLst>
              <a:path h="10898709" w="10898709">
                <a:moveTo>
                  <a:pt x="0" y="0"/>
                </a:moveTo>
                <a:lnTo>
                  <a:pt x="10898710" y="0"/>
                </a:lnTo>
                <a:lnTo>
                  <a:pt x="10898710" y="10898709"/>
                </a:lnTo>
                <a:lnTo>
                  <a:pt x="0" y="10898709"/>
                </a:lnTo>
                <a:lnTo>
                  <a:pt x="0" y="0"/>
                </a:lnTo>
                <a:close/>
              </a:path>
            </a:pathLst>
          </a:custGeom>
          <a:blipFill>
            <a:blip r:embed="rId2">
              <a:alphaModFix amt="58000"/>
            </a:blip>
            <a:stretch>
              <a:fillRect l="0" t="0" r="0" b="0"/>
            </a:stretch>
          </a:blipFill>
        </p:spPr>
      </p:sp>
      <p:grpSp>
        <p:nvGrpSpPr>
          <p:cNvPr name="Group 12" id="12"/>
          <p:cNvGrpSpPr/>
          <p:nvPr/>
        </p:nvGrpSpPr>
        <p:grpSpPr>
          <a:xfrm rot="-2700000">
            <a:off x="10100574" y="2567456"/>
            <a:ext cx="10169646" cy="10169646"/>
            <a:chOff x="0" y="0"/>
            <a:chExt cx="2041549" cy="2041549"/>
          </a:xfrm>
        </p:grpSpPr>
        <p:sp>
          <p:nvSpPr>
            <p:cNvPr name="Freeform 13" id="13"/>
            <p:cNvSpPr/>
            <p:nvPr/>
          </p:nvSpPr>
          <p:spPr>
            <a:xfrm flipH="false" flipV="false" rot="0">
              <a:off x="0" y="0"/>
              <a:ext cx="2041549" cy="2041549"/>
            </a:xfrm>
            <a:custGeom>
              <a:avLst/>
              <a:gdLst/>
              <a:ahLst/>
              <a:cxnLst/>
              <a:rect r="r" b="b" t="t" l="l"/>
              <a:pathLst>
                <a:path h="2041549" w="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sp>
        <p:sp>
          <p:nvSpPr>
            <p:cNvPr name="TextBox 14" id="14"/>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8100000">
            <a:off x="10669360" y="993471"/>
            <a:ext cx="10132302" cy="2304198"/>
            <a:chOff x="0" y="0"/>
            <a:chExt cx="3019165" cy="686592"/>
          </a:xfrm>
        </p:grpSpPr>
        <p:sp>
          <p:nvSpPr>
            <p:cNvPr name="Freeform 16" id="16"/>
            <p:cNvSpPr/>
            <p:nvPr/>
          </p:nvSpPr>
          <p:spPr>
            <a:xfrm flipH="false" flipV="false" rot="0">
              <a:off x="0" y="0"/>
              <a:ext cx="3019165" cy="686592"/>
            </a:xfrm>
            <a:custGeom>
              <a:avLst/>
              <a:gdLst/>
              <a:ahLst/>
              <a:cxnLst/>
              <a:rect r="r" b="b" t="t" l="l"/>
              <a:pathLst>
                <a:path h="686592" w="3019165">
                  <a:moveTo>
                    <a:pt x="0" y="0"/>
                  </a:moveTo>
                  <a:lnTo>
                    <a:pt x="3019165" y="0"/>
                  </a:lnTo>
                  <a:lnTo>
                    <a:pt x="3019165" y="686592"/>
                  </a:lnTo>
                  <a:lnTo>
                    <a:pt x="0" y="686592"/>
                  </a:lnTo>
                  <a:close/>
                </a:path>
              </a:pathLst>
            </a:custGeom>
            <a:solidFill>
              <a:srgbClr val="16599D"/>
            </a:solidFill>
          </p:spPr>
        </p:sp>
        <p:sp>
          <p:nvSpPr>
            <p:cNvPr name="TextBox 17" id="17"/>
            <p:cNvSpPr txBox="true"/>
            <p:nvPr/>
          </p:nvSpPr>
          <p:spPr>
            <a:xfrm>
              <a:off x="0" y="-38100"/>
              <a:ext cx="3019165"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2700000">
            <a:off x="13557061" y="128027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19" id="19"/>
          <p:cNvGrpSpPr/>
          <p:nvPr/>
        </p:nvGrpSpPr>
        <p:grpSpPr>
          <a:xfrm rot="-8100000">
            <a:off x="15049711" y="-350832"/>
            <a:ext cx="5000402" cy="2304198"/>
            <a:chOff x="0" y="0"/>
            <a:chExt cx="1489991" cy="686592"/>
          </a:xfrm>
        </p:grpSpPr>
        <p:sp>
          <p:nvSpPr>
            <p:cNvPr name="Freeform 20" id="20"/>
            <p:cNvSpPr/>
            <p:nvPr/>
          </p:nvSpPr>
          <p:spPr>
            <a:xfrm flipH="false" flipV="false" rot="0">
              <a:off x="0" y="0"/>
              <a:ext cx="1489991" cy="686592"/>
            </a:xfrm>
            <a:custGeom>
              <a:avLst/>
              <a:gdLst/>
              <a:ahLst/>
              <a:cxnLst/>
              <a:rect r="r" b="b" t="t" l="l"/>
              <a:pathLst>
                <a:path h="686592" w="1489991">
                  <a:moveTo>
                    <a:pt x="0" y="0"/>
                  </a:moveTo>
                  <a:lnTo>
                    <a:pt x="1489991" y="0"/>
                  </a:lnTo>
                  <a:lnTo>
                    <a:pt x="1489991" y="686592"/>
                  </a:lnTo>
                  <a:lnTo>
                    <a:pt x="0" y="686592"/>
                  </a:lnTo>
                  <a:close/>
                </a:path>
              </a:pathLst>
            </a:custGeom>
            <a:solidFill>
              <a:srgbClr val="2978C8"/>
            </a:solidFill>
          </p:spPr>
        </p:sp>
        <p:sp>
          <p:nvSpPr>
            <p:cNvPr name="TextBox 21" id="21"/>
            <p:cNvSpPr txBox="true"/>
            <p:nvPr/>
          </p:nvSpPr>
          <p:spPr>
            <a:xfrm>
              <a:off x="0" y="-38100"/>
              <a:ext cx="1489991" cy="724692"/>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028700" y="1268776"/>
            <a:ext cx="5177866" cy="793810"/>
          </a:xfrm>
          <a:prstGeom prst="rect">
            <a:avLst/>
          </a:prstGeom>
        </p:spPr>
        <p:txBody>
          <a:bodyPr anchor="t" rtlCol="false" tIns="0" lIns="0" bIns="0" rIns="0">
            <a:spAutoFit/>
          </a:bodyPr>
          <a:lstStyle/>
          <a:p>
            <a:pPr algn="l">
              <a:lnSpc>
                <a:spcPts val="6049"/>
              </a:lnSpc>
            </a:pPr>
            <a:r>
              <a:rPr lang="en-US" b="true" sz="5499">
                <a:solidFill>
                  <a:srgbClr val="16599D"/>
                </a:solidFill>
                <a:latin typeface="Helios Bold"/>
                <a:ea typeface="Helios Bold"/>
                <a:cs typeface="Helios Bold"/>
                <a:sym typeface="Helios Bold"/>
              </a:rPr>
              <a:t>CONCLUSION</a:t>
            </a:r>
          </a:p>
        </p:txBody>
      </p:sp>
      <p:sp>
        <p:nvSpPr>
          <p:cNvPr name="TextBox 23" id="23"/>
          <p:cNvSpPr txBox="true"/>
          <p:nvPr/>
        </p:nvSpPr>
        <p:spPr>
          <a:xfrm rot="0">
            <a:off x="1028700" y="2043536"/>
            <a:ext cx="7249850" cy="606485"/>
          </a:xfrm>
          <a:prstGeom prst="rect">
            <a:avLst/>
          </a:prstGeom>
        </p:spPr>
        <p:txBody>
          <a:bodyPr anchor="t" rtlCol="false" tIns="0" lIns="0" bIns="0" rIns="0">
            <a:spAutoFit/>
          </a:bodyPr>
          <a:lstStyle/>
          <a:p>
            <a:pPr algn="l">
              <a:lnSpc>
                <a:spcPts val="4899"/>
              </a:lnSpc>
            </a:pPr>
            <a:r>
              <a:rPr lang="en-US" sz="3499">
                <a:solidFill>
                  <a:srgbClr val="292A2B"/>
                </a:solidFill>
                <a:latin typeface="Helios"/>
                <a:ea typeface="Helios"/>
                <a:cs typeface="Helios"/>
                <a:sym typeface="Helios"/>
              </a:rPr>
              <a:t>AND RECOMMENDATIONS</a:t>
            </a:r>
          </a:p>
        </p:txBody>
      </p:sp>
      <p:grpSp>
        <p:nvGrpSpPr>
          <p:cNvPr name="Group 24" id="24"/>
          <p:cNvGrpSpPr/>
          <p:nvPr/>
        </p:nvGrpSpPr>
        <p:grpSpPr>
          <a:xfrm rot="0">
            <a:off x="1028700" y="3319549"/>
            <a:ext cx="8327888" cy="2155660"/>
            <a:chOff x="0" y="0"/>
            <a:chExt cx="2193353" cy="567746"/>
          </a:xfrm>
        </p:grpSpPr>
        <p:sp>
          <p:nvSpPr>
            <p:cNvPr name="Freeform 25" id="25"/>
            <p:cNvSpPr/>
            <p:nvPr/>
          </p:nvSpPr>
          <p:spPr>
            <a:xfrm flipH="false" flipV="false" rot="0">
              <a:off x="0" y="0"/>
              <a:ext cx="2193353" cy="567746"/>
            </a:xfrm>
            <a:custGeom>
              <a:avLst/>
              <a:gdLst/>
              <a:ahLst/>
              <a:cxnLst/>
              <a:rect r="r" b="b" t="t" l="l"/>
              <a:pathLst>
                <a:path h="567746" w="2193353">
                  <a:moveTo>
                    <a:pt x="46482" y="0"/>
                  </a:moveTo>
                  <a:lnTo>
                    <a:pt x="2146871" y="0"/>
                  </a:lnTo>
                  <a:cubicBezTo>
                    <a:pt x="2172543" y="0"/>
                    <a:pt x="2193353" y="20811"/>
                    <a:pt x="2193353" y="46482"/>
                  </a:cubicBezTo>
                  <a:lnTo>
                    <a:pt x="2193353" y="521264"/>
                  </a:lnTo>
                  <a:cubicBezTo>
                    <a:pt x="2193353" y="533592"/>
                    <a:pt x="2188456" y="545414"/>
                    <a:pt x="2179739" y="554132"/>
                  </a:cubicBezTo>
                  <a:cubicBezTo>
                    <a:pt x="2171022" y="562849"/>
                    <a:pt x="2159199" y="567746"/>
                    <a:pt x="2146871" y="567746"/>
                  </a:cubicBezTo>
                  <a:lnTo>
                    <a:pt x="46482" y="567746"/>
                  </a:lnTo>
                  <a:cubicBezTo>
                    <a:pt x="34154" y="567746"/>
                    <a:pt x="22331" y="562849"/>
                    <a:pt x="13614" y="554132"/>
                  </a:cubicBezTo>
                  <a:cubicBezTo>
                    <a:pt x="4897" y="545414"/>
                    <a:pt x="0" y="533592"/>
                    <a:pt x="0" y="521264"/>
                  </a:cubicBezTo>
                  <a:lnTo>
                    <a:pt x="0" y="46482"/>
                  </a:lnTo>
                  <a:cubicBezTo>
                    <a:pt x="0" y="34154"/>
                    <a:pt x="4897" y="22331"/>
                    <a:pt x="13614" y="13614"/>
                  </a:cubicBezTo>
                  <a:cubicBezTo>
                    <a:pt x="22331" y="4897"/>
                    <a:pt x="34154" y="0"/>
                    <a:pt x="46482" y="0"/>
                  </a:cubicBezTo>
                  <a:close/>
                </a:path>
              </a:pathLst>
            </a:custGeom>
            <a:solidFill>
              <a:srgbClr val="000000">
                <a:alpha val="0"/>
              </a:srgbClr>
            </a:solidFill>
            <a:ln w="19050" cap="rnd">
              <a:solidFill>
                <a:srgbClr val="292A2B"/>
              </a:solidFill>
              <a:prstDash val="solid"/>
              <a:round/>
            </a:ln>
          </p:spPr>
        </p:sp>
        <p:sp>
          <p:nvSpPr>
            <p:cNvPr name="TextBox 26" id="26"/>
            <p:cNvSpPr txBox="true"/>
            <p:nvPr/>
          </p:nvSpPr>
          <p:spPr>
            <a:xfrm>
              <a:off x="0" y="-38100"/>
              <a:ext cx="2193353" cy="60584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62650" y="3811184"/>
            <a:ext cx="3550140" cy="1845171"/>
            <a:chOff x="0" y="0"/>
            <a:chExt cx="935016" cy="485971"/>
          </a:xfrm>
        </p:grpSpPr>
        <p:sp>
          <p:nvSpPr>
            <p:cNvPr name="Freeform 28" id="28"/>
            <p:cNvSpPr/>
            <p:nvPr/>
          </p:nvSpPr>
          <p:spPr>
            <a:xfrm flipH="false" flipV="false" rot="0">
              <a:off x="0" y="0"/>
              <a:ext cx="935016" cy="485971"/>
            </a:xfrm>
            <a:custGeom>
              <a:avLst/>
              <a:gdLst/>
              <a:ahLst/>
              <a:cxnLst/>
              <a:rect r="r" b="b" t="t" l="l"/>
              <a:pathLst>
                <a:path h="485971" w="935016">
                  <a:moveTo>
                    <a:pt x="0" y="0"/>
                  </a:moveTo>
                  <a:lnTo>
                    <a:pt x="935016" y="0"/>
                  </a:lnTo>
                  <a:lnTo>
                    <a:pt x="935016" y="485971"/>
                  </a:lnTo>
                  <a:lnTo>
                    <a:pt x="0" y="485971"/>
                  </a:lnTo>
                  <a:close/>
                </a:path>
              </a:pathLst>
            </a:custGeom>
            <a:solidFill>
              <a:srgbClr val="F7FBFF"/>
            </a:solidFill>
          </p:spPr>
        </p:sp>
        <p:sp>
          <p:nvSpPr>
            <p:cNvPr name="TextBox 29" id="29"/>
            <p:cNvSpPr txBox="true"/>
            <p:nvPr/>
          </p:nvSpPr>
          <p:spPr>
            <a:xfrm>
              <a:off x="0" y="-38100"/>
              <a:ext cx="935016" cy="52407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5896855" y="5396879"/>
            <a:ext cx="131590" cy="13159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429940" y="3633474"/>
            <a:ext cx="7525408" cy="1480185"/>
          </a:xfrm>
          <a:prstGeom prst="rect">
            <a:avLst/>
          </a:prstGeom>
        </p:spPr>
        <p:txBody>
          <a:bodyPr anchor="t" rtlCol="false" tIns="0" lIns="0" bIns="0" rIns="0">
            <a:spAutoFit/>
          </a:bodyPr>
          <a:lstStyle/>
          <a:p>
            <a:pPr algn="just">
              <a:lnSpc>
                <a:spcPts val="2940"/>
              </a:lnSpc>
            </a:pPr>
            <a:r>
              <a:rPr lang="en-US" sz="2100">
                <a:solidFill>
                  <a:srgbClr val="000000"/>
                </a:solidFill>
                <a:latin typeface="Helios"/>
                <a:ea typeface="Helios"/>
                <a:cs typeface="Helios"/>
                <a:sym typeface="Helios"/>
              </a:rPr>
              <a:t>ESS is perfect for data-driven decisions in the tourist industry, providing operators with analytics that allow them to respond as soon as tourists begin to feel discomfort.</a:t>
            </a:r>
          </a:p>
          <a:p>
            <a:pPr algn="just">
              <a:lnSpc>
                <a:spcPts val="2940"/>
              </a:lnSpc>
              <a:spcBef>
                <a:spcPct val="0"/>
              </a:spcBef>
            </a:pPr>
            <a:r>
              <a:rPr lang="en-US" sz="2100">
                <a:solidFill>
                  <a:srgbClr val="000000"/>
                </a:solidFill>
                <a:latin typeface="Helios"/>
                <a:ea typeface="Helios"/>
                <a:cs typeface="Helios"/>
                <a:sym typeface="Helios"/>
              </a:rPr>
              <a:t>This can potentially vast amounts of </a:t>
            </a:r>
          </a:p>
        </p:txBody>
      </p:sp>
      <p:sp>
        <p:nvSpPr>
          <p:cNvPr name="Freeform 34" id="34"/>
          <p:cNvSpPr/>
          <p:nvPr/>
        </p:nvSpPr>
        <p:spPr>
          <a:xfrm flipH="false" flipV="false" rot="-2700000">
            <a:off x="10449051" y="4281147"/>
            <a:ext cx="6742264" cy="6742264"/>
          </a:xfrm>
          <a:custGeom>
            <a:avLst/>
            <a:gdLst/>
            <a:ahLst/>
            <a:cxnLst/>
            <a:rect r="r" b="b" t="t" l="l"/>
            <a:pathLst>
              <a:path h="6742264" w="6742264">
                <a:moveTo>
                  <a:pt x="0" y="0"/>
                </a:moveTo>
                <a:lnTo>
                  <a:pt x="6742265" y="0"/>
                </a:lnTo>
                <a:lnTo>
                  <a:pt x="6742265" y="6742264"/>
                </a:lnTo>
                <a:lnTo>
                  <a:pt x="0" y="6742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6708426" y="1007040"/>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6377009" y="1338457"/>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3826817" y="519180"/>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7" id="7"/>
          <p:cNvGrpSpPr/>
          <p:nvPr/>
        </p:nvGrpSpPr>
        <p:grpSpPr>
          <a:xfrm rot="-8100000">
            <a:off x="5876289" y="161638"/>
            <a:ext cx="4275519" cy="1410169"/>
            <a:chOff x="0" y="0"/>
            <a:chExt cx="1273995" cy="420194"/>
          </a:xfrm>
        </p:grpSpPr>
        <p:sp>
          <p:nvSpPr>
            <p:cNvPr name="Freeform 8" id="8"/>
            <p:cNvSpPr/>
            <p:nvPr/>
          </p:nvSpPr>
          <p:spPr>
            <a:xfrm flipH="false" flipV="false" rot="0">
              <a:off x="0" y="0"/>
              <a:ext cx="1273995" cy="420194"/>
            </a:xfrm>
            <a:custGeom>
              <a:avLst/>
              <a:gdLst/>
              <a:ahLst/>
              <a:cxnLst/>
              <a:rect r="r" b="b" t="t" l="l"/>
              <a:pathLst>
                <a:path h="420194" w="1273995">
                  <a:moveTo>
                    <a:pt x="0" y="0"/>
                  </a:moveTo>
                  <a:lnTo>
                    <a:pt x="1273995" y="0"/>
                  </a:lnTo>
                  <a:lnTo>
                    <a:pt x="1273995" y="420194"/>
                  </a:lnTo>
                  <a:lnTo>
                    <a:pt x="0" y="420194"/>
                  </a:lnTo>
                  <a:close/>
                </a:path>
              </a:pathLst>
            </a:custGeom>
            <a:solidFill>
              <a:srgbClr val="16599D"/>
            </a:solidFill>
          </p:spPr>
        </p:sp>
        <p:sp>
          <p:nvSpPr>
            <p:cNvPr name="TextBox 9" id="9"/>
            <p:cNvSpPr txBox="true"/>
            <p:nvPr/>
          </p:nvSpPr>
          <p:spPr>
            <a:xfrm>
              <a:off x="0" y="-38100"/>
              <a:ext cx="1273995" cy="45829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4743053" y="-28798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11" id="11"/>
          <p:cNvGrpSpPr/>
          <p:nvPr/>
        </p:nvGrpSpPr>
        <p:grpSpPr>
          <a:xfrm rot="-8100000">
            <a:off x="6778257" y="-611085"/>
            <a:ext cx="4275519" cy="1369813"/>
            <a:chOff x="0" y="0"/>
            <a:chExt cx="1273995" cy="408169"/>
          </a:xfrm>
        </p:grpSpPr>
        <p:sp>
          <p:nvSpPr>
            <p:cNvPr name="Freeform 12" id="12"/>
            <p:cNvSpPr/>
            <p:nvPr/>
          </p:nvSpPr>
          <p:spPr>
            <a:xfrm flipH="false" flipV="false" rot="0">
              <a:off x="0" y="0"/>
              <a:ext cx="1273995" cy="408169"/>
            </a:xfrm>
            <a:custGeom>
              <a:avLst/>
              <a:gdLst/>
              <a:ahLst/>
              <a:cxnLst/>
              <a:rect r="r" b="b" t="t" l="l"/>
              <a:pathLst>
                <a:path h="408169" w="1273995">
                  <a:moveTo>
                    <a:pt x="0" y="0"/>
                  </a:moveTo>
                  <a:lnTo>
                    <a:pt x="1273995" y="0"/>
                  </a:lnTo>
                  <a:lnTo>
                    <a:pt x="1273995" y="408169"/>
                  </a:lnTo>
                  <a:lnTo>
                    <a:pt x="0" y="408169"/>
                  </a:lnTo>
                  <a:close/>
                </a:path>
              </a:pathLst>
            </a:custGeom>
            <a:solidFill>
              <a:srgbClr val="2978C8"/>
            </a:solidFill>
          </p:spPr>
        </p:sp>
        <p:sp>
          <p:nvSpPr>
            <p:cNvPr name="TextBox 13" id="13"/>
            <p:cNvSpPr txBox="true"/>
            <p:nvPr/>
          </p:nvSpPr>
          <p:spPr>
            <a:xfrm>
              <a:off x="0" y="-38100"/>
              <a:ext cx="1273995" cy="44626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9562903" y="-1975037"/>
            <a:ext cx="11641929" cy="11641929"/>
          </a:xfrm>
          <a:custGeom>
            <a:avLst/>
            <a:gdLst/>
            <a:ahLst/>
            <a:cxnLst/>
            <a:rect r="r" b="b" t="t" l="l"/>
            <a:pathLst>
              <a:path h="11641929" w="11641929">
                <a:moveTo>
                  <a:pt x="0" y="0"/>
                </a:moveTo>
                <a:lnTo>
                  <a:pt x="11641929" y="0"/>
                </a:lnTo>
                <a:lnTo>
                  <a:pt x="11641929" y="11641930"/>
                </a:lnTo>
                <a:lnTo>
                  <a:pt x="0" y="11641930"/>
                </a:lnTo>
                <a:lnTo>
                  <a:pt x="0" y="0"/>
                </a:lnTo>
                <a:close/>
              </a:path>
            </a:pathLst>
          </a:custGeom>
          <a:blipFill>
            <a:blip r:embed="rId2">
              <a:alphaModFix amt="58000"/>
            </a:blip>
            <a:stretch>
              <a:fillRect l="0" t="0" r="0" b="0"/>
            </a:stretch>
          </a:blipFill>
        </p:spPr>
      </p:sp>
      <p:grpSp>
        <p:nvGrpSpPr>
          <p:cNvPr name="Group 15" id="15"/>
          <p:cNvGrpSpPr/>
          <p:nvPr/>
        </p:nvGrpSpPr>
        <p:grpSpPr>
          <a:xfrm rot="-2700000">
            <a:off x="9894321" y="-1643619"/>
            <a:ext cx="10863149" cy="10863149"/>
            <a:chOff x="0" y="0"/>
            <a:chExt cx="2041549" cy="2041549"/>
          </a:xfrm>
        </p:grpSpPr>
        <p:sp>
          <p:nvSpPr>
            <p:cNvPr name="Freeform 16" id="16"/>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7" id="17"/>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624254" y="-2913686"/>
            <a:ext cx="13403282" cy="13403282"/>
            <a:chOff x="0" y="0"/>
            <a:chExt cx="812800" cy="812800"/>
          </a:xfrm>
        </p:grpSpPr>
        <p:sp>
          <p:nvSpPr>
            <p:cNvPr name="Freeform 19" id="19"/>
            <p:cNvSpPr/>
            <p:nvPr/>
          </p:nvSpPr>
          <p:spPr>
            <a:xfrm flipH="false" flipV="false" rot="0">
              <a:off x="14834" y="14834"/>
              <a:ext cx="783132" cy="783132"/>
            </a:xfrm>
            <a:custGeom>
              <a:avLst/>
              <a:gdLst/>
              <a:ahLst/>
              <a:cxnLst/>
              <a:rect r="r" b="b" t="t" l="l"/>
              <a:pathLst>
                <a:path h="783132" w="783132">
                  <a:moveTo>
                    <a:pt x="416889" y="10489"/>
                  </a:moveTo>
                  <a:lnTo>
                    <a:pt x="772643" y="366243"/>
                  </a:lnTo>
                  <a:cubicBezTo>
                    <a:pt x="779359" y="372959"/>
                    <a:pt x="783132" y="382068"/>
                    <a:pt x="783132" y="391566"/>
                  </a:cubicBezTo>
                  <a:cubicBezTo>
                    <a:pt x="783132" y="401064"/>
                    <a:pt x="779359" y="410173"/>
                    <a:pt x="772643" y="416889"/>
                  </a:cubicBezTo>
                  <a:lnTo>
                    <a:pt x="416889" y="772643"/>
                  </a:lnTo>
                  <a:cubicBezTo>
                    <a:pt x="410173" y="779359"/>
                    <a:pt x="401064" y="783132"/>
                    <a:pt x="391566" y="783132"/>
                  </a:cubicBezTo>
                  <a:cubicBezTo>
                    <a:pt x="382068" y="783132"/>
                    <a:pt x="372959" y="779359"/>
                    <a:pt x="366243" y="772643"/>
                  </a:cubicBezTo>
                  <a:lnTo>
                    <a:pt x="10489" y="416889"/>
                  </a:lnTo>
                  <a:cubicBezTo>
                    <a:pt x="3773" y="410173"/>
                    <a:pt x="0" y="401064"/>
                    <a:pt x="0" y="391566"/>
                  </a:cubicBezTo>
                  <a:cubicBezTo>
                    <a:pt x="0" y="382068"/>
                    <a:pt x="3773" y="372959"/>
                    <a:pt x="10489" y="366243"/>
                  </a:cubicBezTo>
                  <a:lnTo>
                    <a:pt x="366243" y="10489"/>
                  </a:lnTo>
                  <a:cubicBezTo>
                    <a:pt x="372959" y="3773"/>
                    <a:pt x="382068" y="0"/>
                    <a:pt x="391566" y="0"/>
                  </a:cubicBezTo>
                  <a:cubicBezTo>
                    <a:pt x="401064" y="0"/>
                    <a:pt x="410173" y="3773"/>
                    <a:pt x="416889" y="10489"/>
                  </a:cubicBezTo>
                  <a:close/>
                </a:path>
              </a:pathLst>
            </a:custGeom>
            <a:blipFill>
              <a:blip r:embed="rId4"/>
              <a:stretch>
                <a:fillRect l="-43240" t="0" r="-43240" b="0"/>
              </a:stretch>
            </a:blipFill>
          </p:spPr>
        </p:sp>
      </p:grpSp>
      <p:sp>
        <p:nvSpPr>
          <p:cNvPr name="Freeform 20" id="20"/>
          <p:cNvSpPr/>
          <p:nvPr/>
        </p:nvSpPr>
        <p:spPr>
          <a:xfrm flipH="false" flipV="false" rot="0">
            <a:off x="11218791" y="436237"/>
            <a:ext cx="6958554" cy="6819383"/>
          </a:xfrm>
          <a:custGeom>
            <a:avLst/>
            <a:gdLst/>
            <a:ahLst/>
            <a:cxnLst/>
            <a:rect r="r" b="b" t="t" l="l"/>
            <a:pathLst>
              <a:path h="6819383" w="6958554">
                <a:moveTo>
                  <a:pt x="0" y="0"/>
                </a:moveTo>
                <a:lnTo>
                  <a:pt x="6958554" y="0"/>
                </a:lnTo>
                <a:lnTo>
                  <a:pt x="6958554" y="6819382"/>
                </a:lnTo>
                <a:lnTo>
                  <a:pt x="0" y="6819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8100000">
            <a:off x="7965362" y="10637768"/>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22" id="22"/>
          <p:cNvGrpSpPr/>
          <p:nvPr/>
        </p:nvGrpSpPr>
        <p:grpSpPr>
          <a:xfrm rot="-2700000">
            <a:off x="10719628" y="6615897"/>
            <a:ext cx="10211745" cy="2440924"/>
            <a:chOff x="0" y="0"/>
            <a:chExt cx="3042837" cy="727333"/>
          </a:xfrm>
        </p:grpSpPr>
        <p:sp>
          <p:nvSpPr>
            <p:cNvPr name="Freeform 23" id="23"/>
            <p:cNvSpPr/>
            <p:nvPr/>
          </p:nvSpPr>
          <p:spPr>
            <a:xfrm flipH="false" flipV="false" rot="0">
              <a:off x="0" y="0"/>
              <a:ext cx="3042837" cy="727333"/>
            </a:xfrm>
            <a:custGeom>
              <a:avLst/>
              <a:gdLst/>
              <a:ahLst/>
              <a:cxnLst/>
              <a:rect r="r" b="b" t="t" l="l"/>
              <a:pathLst>
                <a:path h="727333" w="3042837">
                  <a:moveTo>
                    <a:pt x="0" y="0"/>
                  </a:moveTo>
                  <a:lnTo>
                    <a:pt x="3042837" y="0"/>
                  </a:lnTo>
                  <a:lnTo>
                    <a:pt x="3042837" y="727333"/>
                  </a:lnTo>
                  <a:lnTo>
                    <a:pt x="0" y="727333"/>
                  </a:lnTo>
                  <a:close/>
                </a:path>
              </a:pathLst>
            </a:custGeom>
            <a:solidFill>
              <a:srgbClr val="16599D"/>
            </a:solidFill>
          </p:spPr>
        </p:sp>
        <p:sp>
          <p:nvSpPr>
            <p:cNvPr name="TextBox 24" id="24"/>
            <p:cNvSpPr txBox="true"/>
            <p:nvPr/>
          </p:nvSpPr>
          <p:spPr>
            <a:xfrm>
              <a:off x="0" y="-38100"/>
              <a:ext cx="3042837" cy="765433"/>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8100000">
            <a:off x="13721104" y="813801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26" id="26"/>
          <p:cNvGrpSpPr/>
          <p:nvPr/>
        </p:nvGrpSpPr>
        <p:grpSpPr>
          <a:xfrm rot="-2700000">
            <a:off x="14773604" y="8138004"/>
            <a:ext cx="5641848" cy="2550578"/>
            <a:chOff x="0" y="0"/>
            <a:chExt cx="1681125" cy="760006"/>
          </a:xfrm>
        </p:grpSpPr>
        <p:sp>
          <p:nvSpPr>
            <p:cNvPr name="Freeform 27" id="27"/>
            <p:cNvSpPr/>
            <p:nvPr/>
          </p:nvSpPr>
          <p:spPr>
            <a:xfrm flipH="false" flipV="false" rot="0">
              <a:off x="0" y="0"/>
              <a:ext cx="1681125" cy="760006"/>
            </a:xfrm>
            <a:custGeom>
              <a:avLst/>
              <a:gdLst/>
              <a:ahLst/>
              <a:cxnLst/>
              <a:rect r="r" b="b" t="t" l="l"/>
              <a:pathLst>
                <a:path h="760006" w="1681125">
                  <a:moveTo>
                    <a:pt x="0" y="0"/>
                  </a:moveTo>
                  <a:lnTo>
                    <a:pt x="1681125" y="0"/>
                  </a:lnTo>
                  <a:lnTo>
                    <a:pt x="1681125" y="760006"/>
                  </a:lnTo>
                  <a:lnTo>
                    <a:pt x="0" y="760006"/>
                  </a:lnTo>
                  <a:close/>
                </a:path>
              </a:pathLst>
            </a:custGeom>
            <a:solidFill>
              <a:srgbClr val="2978C8"/>
            </a:solidFill>
          </p:spPr>
        </p:sp>
        <p:sp>
          <p:nvSpPr>
            <p:cNvPr name="TextBox 28" id="28"/>
            <p:cNvSpPr txBox="true"/>
            <p:nvPr/>
          </p:nvSpPr>
          <p:spPr>
            <a:xfrm>
              <a:off x="0" y="-38100"/>
              <a:ext cx="1681125" cy="798106"/>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10800000">
            <a:off x="1028700" y="5772330"/>
            <a:ext cx="934250" cy="106173"/>
            <a:chOff x="0" y="0"/>
            <a:chExt cx="278383" cy="31637"/>
          </a:xfrm>
        </p:grpSpPr>
        <p:sp>
          <p:nvSpPr>
            <p:cNvPr name="Freeform 30" id="30"/>
            <p:cNvSpPr/>
            <p:nvPr/>
          </p:nvSpPr>
          <p:spPr>
            <a:xfrm flipH="false" flipV="false" rot="0">
              <a:off x="0" y="0"/>
              <a:ext cx="278383" cy="31637"/>
            </a:xfrm>
            <a:custGeom>
              <a:avLst/>
              <a:gdLst/>
              <a:ahLst/>
              <a:cxnLst/>
              <a:rect r="r" b="b" t="t" l="l"/>
              <a:pathLst>
                <a:path h="31637" w="278383">
                  <a:moveTo>
                    <a:pt x="15818" y="0"/>
                  </a:moveTo>
                  <a:lnTo>
                    <a:pt x="262564" y="0"/>
                  </a:lnTo>
                  <a:cubicBezTo>
                    <a:pt x="266759" y="0"/>
                    <a:pt x="270783" y="1667"/>
                    <a:pt x="273749" y="4633"/>
                  </a:cubicBezTo>
                  <a:cubicBezTo>
                    <a:pt x="276716" y="7600"/>
                    <a:pt x="278383" y="11623"/>
                    <a:pt x="278383" y="15818"/>
                  </a:cubicBezTo>
                  <a:lnTo>
                    <a:pt x="278383" y="15818"/>
                  </a:lnTo>
                  <a:cubicBezTo>
                    <a:pt x="278383" y="24555"/>
                    <a:pt x="271300" y="31637"/>
                    <a:pt x="262564"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78C8"/>
            </a:solidFill>
          </p:spPr>
        </p:sp>
        <p:sp>
          <p:nvSpPr>
            <p:cNvPr name="TextBox 31" id="31"/>
            <p:cNvSpPr txBox="true"/>
            <p:nvPr/>
          </p:nvSpPr>
          <p:spPr>
            <a:xfrm>
              <a:off x="0" y="-38100"/>
              <a:ext cx="278383" cy="69737"/>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10800000">
            <a:off x="2058200" y="5772330"/>
            <a:ext cx="312889" cy="106173"/>
            <a:chOff x="0" y="0"/>
            <a:chExt cx="93233" cy="31637"/>
          </a:xfrm>
        </p:grpSpPr>
        <p:sp>
          <p:nvSpPr>
            <p:cNvPr name="Freeform 33" id="33"/>
            <p:cNvSpPr/>
            <p:nvPr/>
          </p:nvSpPr>
          <p:spPr>
            <a:xfrm flipH="false" flipV="false" rot="0">
              <a:off x="0" y="0"/>
              <a:ext cx="93233" cy="31637"/>
            </a:xfrm>
            <a:custGeom>
              <a:avLst/>
              <a:gdLst/>
              <a:ahLst/>
              <a:cxnLst/>
              <a:rect r="r" b="b" t="t" l="l"/>
              <a:pathLst>
                <a:path h="31637" w="93233">
                  <a:moveTo>
                    <a:pt x="15818" y="0"/>
                  </a:moveTo>
                  <a:lnTo>
                    <a:pt x="77415" y="0"/>
                  </a:lnTo>
                  <a:cubicBezTo>
                    <a:pt x="86151" y="0"/>
                    <a:pt x="93233" y="7082"/>
                    <a:pt x="93233" y="15818"/>
                  </a:cubicBezTo>
                  <a:lnTo>
                    <a:pt x="93233" y="15818"/>
                  </a:lnTo>
                  <a:cubicBezTo>
                    <a:pt x="93233" y="20014"/>
                    <a:pt x="91566" y="24037"/>
                    <a:pt x="88600" y="27004"/>
                  </a:cubicBezTo>
                  <a:cubicBezTo>
                    <a:pt x="85633" y="29970"/>
                    <a:pt x="81610" y="31637"/>
                    <a:pt x="77415" y="31637"/>
                  </a:cubicBezTo>
                  <a:lnTo>
                    <a:pt x="15818" y="31637"/>
                  </a:lnTo>
                  <a:cubicBezTo>
                    <a:pt x="11623" y="31637"/>
                    <a:pt x="7600" y="29970"/>
                    <a:pt x="4633" y="27004"/>
                  </a:cubicBezTo>
                  <a:cubicBezTo>
                    <a:pt x="1667" y="24037"/>
                    <a:pt x="0" y="20014"/>
                    <a:pt x="0" y="15818"/>
                  </a:cubicBezTo>
                  <a:lnTo>
                    <a:pt x="0" y="15818"/>
                  </a:lnTo>
                  <a:cubicBezTo>
                    <a:pt x="0" y="11623"/>
                    <a:pt x="1667" y="7600"/>
                    <a:pt x="4633" y="4633"/>
                  </a:cubicBezTo>
                  <a:cubicBezTo>
                    <a:pt x="7600" y="1667"/>
                    <a:pt x="11623" y="0"/>
                    <a:pt x="15818" y="0"/>
                  </a:cubicBezTo>
                  <a:close/>
                </a:path>
              </a:pathLst>
            </a:custGeom>
            <a:solidFill>
              <a:srgbClr val="292A2B"/>
            </a:solidFill>
          </p:spPr>
        </p:sp>
        <p:sp>
          <p:nvSpPr>
            <p:cNvPr name="TextBox 34" id="34"/>
            <p:cNvSpPr txBox="true"/>
            <p:nvPr/>
          </p:nvSpPr>
          <p:spPr>
            <a:xfrm>
              <a:off x="0" y="-38100"/>
              <a:ext cx="93233" cy="69737"/>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1028700" y="2591090"/>
            <a:ext cx="6615789" cy="1118810"/>
          </a:xfrm>
          <a:prstGeom prst="rect">
            <a:avLst/>
          </a:prstGeom>
        </p:spPr>
        <p:txBody>
          <a:bodyPr anchor="t" rtlCol="false" tIns="0" lIns="0" bIns="0" rIns="0">
            <a:spAutoFit/>
          </a:bodyPr>
          <a:lstStyle/>
          <a:p>
            <a:pPr algn="l">
              <a:lnSpc>
                <a:spcPts val="8469"/>
              </a:lnSpc>
            </a:pPr>
            <a:r>
              <a:rPr lang="en-US" b="true" sz="7699">
                <a:solidFill>
                  <a:srgbClr val="16599D"/>
                </a:solidFill>
                <a:latin typeface="Helios Bold"/>
                <a:ea typeface="Helios Bold"/>
                <a:cs typeface="Helios Bold"/>
                <a:sym typeface="Helios Bold"/>
              </a:rPr>
              <a:t>THANK YOU</a:t>
            </a:r>
          </a:p>
        </p:txBody>
      </p:sp>
      <p:sp>
        <p:nvSpPr>
          <p:cNvPr name="TextBox 36" id="36"/>
          <p:cNvSpPr txBox="true"/>
          <p:nvPr/>
        </p:nvSpPr>
        <p:spPr>
          <a:xfrm rot="0">
            <a:off x="1028700" y="3715782"/>
            <a:ext cx="6192835" cy="1408848"/>
          </a:xfrm>
          <a:prstGeom prst="rect">
            <a:avLst/>
          </a:prstGeom>
        </p:spPr>
        <p:txBody>
          <a:bodyPr anchor="t" rtlCol="false" tIns="0" lIns="0" bIns="0" rIns="0">
            <a:spAutoFit/>
          </a:bodyPr>
          <a:lstStyle/>
          <a:p>
            <a:pPr algn="l">
              <a:lnSpc>
                <a:spcPts val="5663"/>
              </a:lnSpc>
              <a:spcBef>
                <a:spcPct val="0"/>
              </a:spcBef>
            </a:pPr>
            <a:r>
              <a:rPr lang="en-US" sz="4045">
                <a:solidFill>
                  <a:srgbClr val="292A2B"/>
                </a:solidFill>
                <a:latin typeface="Helios"/>
                <a:ea typeface="Helios"/>
                <a:cs typeface="Helios"/>
                <a:sym typeface="Helios"/>
              </a:rPr>
              <a:t>FOR YOUR ATTENTION AND PARTICIPATION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7001768" y="1126950"/>
            <a:ext cx="5636927" cy="605970"/>
          </a:xfrm>
          <a:custGeom>
            <a:avLst/>
            <a:gdLst/>
            <a:ahLst/>
            <a:cxnLst/>
            <a:rect r="r" b="b" t="t" l="l"/>
            <a:pathLst>
              <a:path h="605970" w="5636927">
                <a:moveTo>
                  <a:pt x="0" y="0"/>
                </a:moveTo>
                <a:lnTo>
                  <a:pt x="5636927" y="0"/>
                </a:lnTo>
                <a:lnTo>
                  <a:pt x="5636927" y="605970"/>
                </a:lnTo>
                <a:lnTo>
                  <a:pt x="0" y="605970"/>
                </a:lnTo>
                <a:lnTo>
                  <a:pt x="0" y="0"/>
                </a:lnTo>
                <a:close/>
              </a:path>
            </a:pathLst>
          </a:custGeom>
          <a:blipFill>
            <a:blip r:embed="rId2"/>
            <a:stretch>
              <a:fillRect l="0" t="0" r="0" b="0"/>
            </a:stretch>
          </a:blipFill>
        </p:spPr>
      </p:sp>
      <p:grpSp>
        <p:nvGrpSpPr>
          <p:cNvPr name="Group 3" id="3"/>
          <p:cNvGrpSpPr/>
          <p:nvPr/>
        </p:nvGrpSpPr>
        <p:grpSpPr>
          <a:xfrm rot="-8100000">
            <a:off x="8515005" y="-553860"/>
            <a:ext cx="5359870" cy="2511321"/>
            <a:chOff x="0" y="0"/>
            <a:chExt cx="1597103" cy="748309"/>
          </a:xfrm>
        </p:grpSpPr>
        <p:sp>
          <p:nvSpPr>
            <p:cNvPr name="Freeform 4" id="4"/>
            <p:cNvSpPr/>
            <p:nvPr/>
          </p:nvSpPr>
          <p:spPr>
            <a:xfrm flipH="false" flipV="false" rot="0">
              <a:off x="0" y="0"/>
              <a:ext cx="1597103" cy="748309"/>
            </a:xfrm>
            <a:custGeom>
              <a:avLst/>
              <a:gdLst/>
              <a:ahLst/>
              <a:cxnLst/>
              <a:rect r="r" b="b" t="t" l="l"/>
              <a:pathLst>
                <a:path h="748309" w="1597103">
                  <a:moveTo>
                    <a:pt x="0" y="0"/>
                  </a:moveTo>
                  <a:lnTo>
                    <a:pt x="1597103" y="0"/>
                  </a:lnTo>
                  <a:lnTo>
                    <a:pt x="1597103" y="748309"/>
                  </a:lnTo>
                  <a:lnTo>
                    <a:pt x="0" y="748309"/>
                  </a:lnTo>
                  <a:close/>
                </a:path>
              </a:pathLst>
            </a:custGeom>
            <a:solidFill>
              <a:srgbClr val="0F4984"/>
            </a:solidFill>
          </p:spPr>
        </p:sp>
        <p:sp>
          <p:nvSpPr>
            <p:cNvPr name="TextBox 5" id="5"/>
            <p:cNvSpPr txBox="true"/>
            <p:nvPr/>
          </p:nvSpPr>
          <p:spPr>
            <a:xfrm>
              <a:off x="0" y="-38100"/>
              <a:ext cx="1597103"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700000">
            <a:off x="9928259" y="810181"/>
            <a:ext cx="5636927" cy="605970"/>
          </a:xfrm>
          <a:custGeom>
            <a:avLst/>
            <a:gdLst/>
            <a:ahLst/>
            <a:cxnLst/>
            <a:rect r="r" b="b" t="t" l="l"/>
            <a:pathLst>
              <a:path h="605970" w="5636927">
                <a:moveTo>
                  <a:pt x="0" y="0"/>
                </a:moveTo>
                <a:lnTo>
                  <a:pt x="5636926" y="0"/>
                </a:lnTo>
                <a:lnTo>
                  <a:pt x="5636926" y="605969"/>
                </a:lnTo>
                <a:lnTo>
                  <a:pt x="0" y="605969"/>
                </a:lnTo>
                <a:lnTo>
                  <a:pt x="0" y="0"/>
                </a:lnTo>
                <a:close/>
              </a:path>
            </a:pathLst>
          </a:custGeom>
          <a:blipFill>
            <a:blip r:embed="rId2"/>
            <a:stretch>
              <a:fillRect l="0" t="0" r="0" b="0"/>
            </a:stretch>
          </a:blipFill>
        </p:spPr>
      </p:sp>
      <p:sp>
        <p:nvSpPr>
          <p:cNvPr name="Freeform 7" id="7"/>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3">
              <a:alphaModFix amt="6999"/>
            </a:blip>
            <a:stretch>
              <a:fillRect l="0" t="0" r="0" b="0"/>
            </a:stretch>
          </a:blipFill>
        </p:spPr>
      </p:sp>
      <p:grpSp>
        <p:nvGrpSpPr>
          <p:cNvPr name="Group 8" id="8"/>
          <p:cNvGrpSpPr/>
          <p:nvPr/>
        </p:nvGrpSpPr>
        <p:grpSpPr>
          <a:xfrm rot="-2700000">
            <a:off x="-3985629" y="-3505764"/>
            <a:ext cx="10863149" cy="10863149"/>
            <a:chOff x="0" y="0"/>
            <a:chExt cx="2041549" cy="2041549"/>
          </a:xfrm>
        </p:grpSpPr>
        <p:sp>
          <p:nvSpPr>
            <p:cNvPr name="Freeform 9" id="9"/>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10" id="10"/>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6172200"/>
            <a:ext cx="6892370" cy="3086100"/>
            <a:chOff x="0" y="0"/>
            <a:chExt cx="1815274" cy="812800"/>
          </a:xfrm>
        </p:grpSpPr>
        <p:sp>
          <p:nvSpPr>
            <p:cNvPr name="Freeform 12" id="12"/>
            <p:cNvSpPr/>
            <p:nvPr/>
          </p:nvSpPr>
          <p:spPr>
            <a:xfrm flipH="false" flipV="false" rot="0">
              <a:off x="0" y="0"/>
              <a:ext cx="1815274" cy="812800"/>
            </a:xfrm>
            <a:custGeom>
              <a:avLst/>
              <a:gdLst/>
              <a:ahLst/>
              <a:cxnLst/>
              <a:rect r="r" b="b" t="t" l="l"/>
              <a:pathLst>
                <a:path h="812800" w="1815274">
                  <a:moveTo>
                    <a:pt x="56163" y="0"/>
                  </a:moveTo>
                  <a:lnTo>
                    <a:pt x="1759111" y="0"/>
                  </a:lnTo>
                  <a:cubicBezTo>
                    <a:pt x="1774007" y="0"/>
                    <a:pt x="1788292" y="5917"/>
                    <a:pt x="1798825" y="16450"/>
                  </a:cubicBezTo>
                  <a:cubicBezTo>
                    <a:pt x="1809357" y="26982"/>
                    <a:pt x="1815274" y="41268"/>
                    <a:pt x="1815274" y="56163"/>
                  </a:cubicBezTo>
                  <a:lnTo>
                    <a:pt x="1815274" y="756637"/>
                  </a:lnTo>
                  <a:cubicBezTo>
                    <a:pt x="1815274" y="771532"/>
                    <a:pt x="1809357" y="785818"/>
                    <a:pt x="1798825" y="796350"/>
                  </a:cubicBezTo>
                  <a:cubicBezTo>
                    <a:pt x="1788292" y="806883"/>
                    <a:pt x="1774007" y="812800"/>
                    <a:pt x="1759111" y="812800"/>
                  </a:cubicBezTo>
                  <a:lnTo>
                    <a:pt x="56163" y="812800"/>
                  </a:lnTo>
                  <a:cubicBezTo>
                    <a:pt x="41268" y="812800"/>
                    <a:pt x="26982" y="806883"/>
                    <a:pt x="16450" y="796350"/>
                  </a:cubicBezTo>
                  <a:cubicBezTo>
                    <a:pt x="5917" y="785818"/>
                    <a:pt x="0" y="771532"/>
                    <a:pt x="0" y="756637"/>
                  </a:cubicBezTo>
                  <a:lnTo>
                    <a:pt x="0" y="56163"/>
                  </a:lnTo>
                  <a:cubicBezTo>
                    <a:pt x="0" y="41268"/>
                    <a:pt x="5917" y="26982"/>
                    <a:pt x="16450" y="16450"/>
                  </a:cubicBezTo>
                  <a:cubicBezTo>
                    <a:pt x="26982" y="5917"/>
                    <a:pt x="41268" y="0"/>
                    <a:pt x="56163" y="0"/>
                  </a:cubicBezTo>
                  <a:close/>
                </a:path>
              </a:pathLst>
            </a:custGeom>
            <a:solidFill>
              <a:srgbClr val="000000">
                <a:alpha val="0"/>
              </a:srgbClr>
            </a:solidFill>
            <a:ln w="19050" cap="rnd">
              <a:solidFill>
                <a:srgbClr val="292A2B"/>
              </a:solidFill>
              <a:prstDash val="solid"/>
              <a:round/>
            </a:ln>
          </p:spPr>
        </p:sp>
        <p:sp>
          <p:nvSpPr>
            <p:cNvPr name="TextBox 13" id="13"/>
            <p:cNvSpPr txBox="true"/>
            <p:nvPr/>
          </p:nvSpPr>
          <p:spPr>
            <a:xfrm>
              <a:off x="0" y="-38100"/>
              <a:ext cx="1815274"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962650" y="6421392"/>
            <a:ext cx="2138429" cy="2713734"/>
            <a:chOff x="0" y="0"/>
            <a:chExt cx="563208" cy="714728"/>
          </a:xfrm>
        </p:grpSpPr>
        <p:sp>
          <p:nvSpPr>
            <p:cNvPr name="Freeform 15" id="15"/>
            <p:cNvSpPr/>
            <p:nvPr/>
          </p:nvSpPr>
          <p:spPr>
            <a:xfrm flipH="false" flipV="false" rot="0">
              <a:off x="0" y="0"/>
              <a:ext cx="563208" cy="714728"/>
            </a:xfrm>
            <a:custGeom>
              <a:avLst/>
              <a:gdLst/>
              <a:ahLst/>
              <a:cxnLst/>
              <a:rect r="r" b="b" t="t" l="l"/>
              <a:pathLst>
                <a:path h="714728" w="563208">
                  <a:moveTo>
                    <a:pt x="0" y="0"/>
                  </a:moveTo>
                  <a:lnTo>
                    <a:pt x="563208" y="0"/>
                  </a:lnTo>
                  <a:lnTo>
                    <a:pt x="563208" y="714728"/>
                  </a:lnTo>
                  <a:lnTo>
                    <a:pt x="0" y="714728"/>
                  </a:lnTo>
                  <a:close/>
                </a:path>
              </a:pathLst>
            </a:custGeom>
            <a:solidFill>
              <a:srgbClr val="F7FBFF"/>
            </a:solidFill>
          </p:spPr>
        </p:sp>
        <p:sp>
          <p:nvSpPr>
            <p:cNvPr name="TextBox 16" id="16"/>
            <p:cNvSpPr txBox="true"/>
            <p:nvPr/>
          </p:nvSpPr>
          <p:spPr>
            <a:xfrm>
              <a:off x="0" y="-38100"/>
              <a:ext cx="563208" cy="75282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2700000">
            <a:off x="9790314" y="2257197"/>
            <a:ext cx="10898709" cy="10898709"/>
          </a:xfrm>
          <a:custGeom>
            <a:avLst/>
            <a:gdLst/>
            <a:ahLst/>
            <a:cxnLst/>
            <a:rect r="r" b="b" t="t" l="l"/>
            <a:pathLst>
              <a:path h="10898709" w="10898709">
                <a:moveTo>
                  <a:pt x="0" y="0"/>
                </a:moveTo>
                <a:lnTo>
                  <a:pt x="10898710" y="0"/>
                </a:lnTo>
                <a:lnTo>
                  <a:pt x="10898710" y="10898709"/>
                </a:lnTo>
                <a:lnTo>
                  <a:pt x="0" y="10898709"/>
                </a:lnTo>
                <a:lnTo>
                  <a:pt x="0" y="0"/>
                </a:lnTo>
                <a:close/>
              </a:path>
            </a:pathLst>
          </a:custGeom>
          <a:blipFill>
            <a:blip r:embed="rId3">
              <a:alphaModFix amt="58000"/>
            </a:blip>
            <a:stretch>
              <a:fillRect l="0" t="0" r="0" b="0"/>
            </a:stretch>
          </a:blipFill>
        </p:spPr>
      </p:sp>
      <p:grpSp>
        <p:nvGrpSpPr>
          <p:cNvPr name="Group 18" id="18"/>
          <p:cNvGrpSpPr/>
          <p:nvPr/>
        </p:nvGrpSpPr>
        <p:grpSpPr>
          <a:xfrm rot="-2700000">
            <a:off x="10100574" y="2567456"/>
            <a:ext cx="10169646" cy="10169646"/>
            <a:chOff x="0" y="0"/>
            <a:chExt cx="2041549" cy="2041549"/>
          </a:xfrm>
        </p:grpSpPr>
        <p:sp>
          <p:nvSpPr>
            <p:cNvPr name="Freeform 19" id="19"/>
            <p:cNvSpPr/>
            <p:nvPr/>
          </p:nvSpPr>
          <p:spPr>
            <a:xfrm flipH="false" flipV="false" rot="0">
              <a:off x="0" y="0"/>
              <a:ext cx="2041549" cy="2041549"/>
            </a:xfrm>
            <a:custGeom>
              <a:avLst/>
              <a:gdLst/>
              <a:ahLst/>
              <a:cxnLst/>
              <a:rect r="r" b="b" t="t" l="l"/>
              <a:pathLst>
                <a:path h="2041549" w="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sp>
        <p:sp>
          <p:nvSpPr>
            <p:cNvPr name="TextBox 20" id="20"/>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8100000">
            <a:off x="10669360" y="993471"/>
            <a:ext cx="10132302" cy="2304198"/>
            <a:chOff x="0" y="0"/>
            <a:chExt cx="3019165" cy="686592"/>
          </a:xfrm>
        </p:grpSpPr>
        <p:sp>
          <p:nvSpPr>
            <p:cNvPr name="Freeform 22" id="22"/>
            <p:cNvSpPr/>
            <p:nvPr/>
          </p:nvSpPr>
          <p:spPr>
            <a:xfrm flipH="false" flipV="false" rot="0">
              <a:off x="0" y="0"/>
              <a:ext cx="3019165" cy="686592"/>
            </a:xfrm>
            <a:custGeom>
              <a:avLst/>
              <a:gdLst/>
              <a:ahLst/>
              <a:cxnLst/>
              <a:rect r="r" b="b" t="t" l="l"/>
              <a:pathLst>
                <a:path h="686592" w="3019165">
                  <a:moveTo>
                    <a:pt x="0" y="0"/>
                  </a:moveTo>
                  <a:lnTo>
                    <a:pt x="3019165" y="0"/>
                  </a:lnTo>
                  <a:lnTo>
                    <a:pt x="3019165" y="686592"/>
                  </a:lnTo>
                  <a:lnTo>
                    <a:pt x="0" y="686592"/>
                  </a:lnTo>
                  <a:close/>
                </a:path>
              </a:pathLst>
            </a:custGeom>
            <a:solidFill>
              <a:srgbClr val="16599D"/>
            </a:solidFill>
          </p:spPr>
        </p:sp>
        <p:sp>
          <p:nvSpPr>
            <p:cNvPr name="TextBox 23" id="23"/>
            <p:cNvSpPr txBox="true"/>
            <p:nvPr/>
          </p:nvSpPr>
          <p:spPr>
            <a:xfrm>
              <a:off x="0" y="-38100"/>
              <a:ext cx="3019165"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2700000">
            <a:off x="13557061" y="1280279"/>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2"/>
            <a:stretch>
              <a:fillRect l="0" t="0" r="0" b="0"/>
            </a:stretch>
          </a:blipFill>
        </p:spPr>
      </p:sp>
      <p:grpSp>
        <p:nvGrpSpPr>
          <p:cNvPr name="Group 25" id="25"/>
          <p:cNvGrpSpPr/>
          <p:nvPr/>
        </p:nvGrpSpPr>
        <p:grpSpPr>
          <a:xfrm rot="-8100000">
            <a:off x="15049711" y="-350832"/>
            <a:ext cx="5000402" cy="2304198"/>
            <a:chOff x="0" y="0"/>
            <a:chExt cx="1489991" cy="686592"/>
          </a:xfrm>
        </p:grpSpPr>
        <p:sp>
          <p:nvSpPr>
            <p:cNvPr name="Freeform 26" id="26"/>
            <p:cNvSpPr/>
            <p:nvPr/>
          </p:nvSpPr>
          <p:spPr>
            <a:xfrm flipH="false" flipV="false" rot="0">
              <a:off x="0" y="0"/>
              <a:ext cx="1489991" cy="686592"/>
            </a:xfrm>
            <a:custGeom>
              <a:avLst/>
              <a:gdLst/>
              <a:ahLst/>
              <a:cxnLst/>
              <a:rect r="r" b="b" t="t" l="l"/>
              <a:pathLst>
                <a:path h="686592" w="1489991">
                  <a:moveTo>
                    <a:pt x="0" y="0"/>
                  </a:moveTo>
                  <a:lnTo>
                    <a:pt x="1489991" y="0"/>
                  </a:lnTo>
                  <a:lnTo>
                    <a:pt x="1489991" y="686592"/>
                  </a:lnTo>
                  <a:lnTo>
                    <a:pt x="0" y="686592"/>
                  </a:lnTo>
                  <a:close/>
                </a:path>
              </a:pathLst>
            </a:custGeom>
            <a:solidFill>
              <a:srgbClr val="2978C8"/>
            </a:solidFill>
          </p:spPr>
        </p:sp>
        <p:sp>
          <p:nvSpPr>
            <p:cNvPr name="TextBox 27" id="27"/>
            <p:cNvSpPr txBox="true"/>
            <p:nvPr/>
          </p:nvSpPr>
          <p:spPr>
            <a:xfrm>
              <a:off x="0" y="-38100"/>
              <a:ext cx="1489991"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28" id="28"/>
          <p:cNvSpPr/>
          <p:nvPr/>
        </p:nvSpPr>
        <p:spPr>
          <a:xfrm flipH="false" flipV="false" rot="-2700000">
            <a:off x="10852869" y="4289098"/>
            <a:ext cx="6249915" cy="6249915"/>
          </a:xfrm>
          <a:custGeom>
            <a:avLst/>
            <a:gdLst/>
            <a:ahLst/>
            <a:cxnLst/>
            <a:rect r="r" b="b" t="t" l="l"/>
            <a:pathLst>
              <a:path h="6249915" w="6249915">
                <a:moveTo>
                  <a:pt x="0" y="0"/>
                </a:moveTo>
                <a:lnTo>
                  <a:pt x="6249915" y="0"/>
                </a:lnTo>
                <a:lnTo>
                  <a:pt x="6249915" y="6249915"/>
                </a:lnTo>
                <a:lnTo>
                  <a:pt x="0" y="6249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1028700" y="1189974"/>
            <a:ext cx="6615789" cy="793810"/>
          </a:xfrm>
          <a:prstGeom prst="rect">
            <a:avLst/>
          </a:prstGeom>
        </p:spPr>
        <p:txBody>
          <a:bodyPr anchor="t" rtlCol="false" tIns="0" lIns="0" bIns="0" rIns="0">
            <a:spAutoFit/>
          </a:bodyPr>
          <a:lstStyle/>
          <a:p>
            <a:pPr algn="l">
              <a:lnSpc>
                <a:spcPts val="6049"/>
              </a:lnSpc>
            </a:pPr>
            <a:r>
              <a:rPr lang="en-US" b="true" sz="5499">
                <a:solidFill>
                  <a:srgbClr val="16599D"/>
                </a:solidFill>
                <a:latin typeface="Helios Bold"/>
                <a:ea typeface="Helios Bold"/>
                <a:cs typeface="Helios Bold"/>
                <a:sym typeface="Helios Bold"/>
              </a:rPr>
              <a:t>INTRODUCTION</a:t>
            </a:r>
          </a:p>
        </p:txBody>
      </p:sp>
      <p:sp>
        <p:nvSpPr>
          <p:cNvPr name="TextBox 30" id="30"/>
          <p:cNvSpPr txBox="true"/>
          <p:nvPr/>
        </p:nvSpPr>
        <p:spPr>
          <a:xfrm rot="0">
            <a:off x="1028700" y="1964733"/>
            <a:ext cx="7249850" cy="606426"/>
          </a:xfrm>
          <a:prstGeom prst="rect">
            <a:avLst/>
          </a:prstGeom>
        </p:spPr>
        <p:txBody>
          <a:bodyPr anchor="t" rtlCol="false" tIns="0" lIns="0" bIns="0" rIns="0">
            <a:spAutoFit/>
          </a:bodyPr>
          <a:lstStyle/>
          <a:p>
            <a:pPr algn="l">
              <a:lnSpc>
                <a:spcPts val="4899"/>
              </a:lnSpc>
            </a:pPr>
            <a:r>
              <a:rPr lang="en-US" sz="3499">
                <a:solidFill>
                  <a:srgbClr val="292A2B"/>
                </a:solidFill>
                <a:latin typeface="Helios"/>
                <a:ea typeface="Helios"/>
                <a:cs typeface="Helios"/>
                <a:sym typeface="Helios"/>
              </a:rPr>
              <a:t>ENVIRONMENT AND COMFORT</a:t>
            </a:r>
          </a:p>
        </p:txBody>
      </p:sp>
      <p:sp>
        <p:nvSpPr>
          <p:cNvPr name="TextBox 31" id="31"/>
          <p:cNvSpPr txBox="true"/>
          <p:nvPr/>
        </p:nvSpPr>
        <p:spPr>
          <a:xfrm rot="0">
            <a:off x="1028700" y="2947073"/>
            <a:ext cx="6892370" cy="3115945"/>
          </a:xfrm>
          <a:prstGeom prst="rect">
            <a:avLst/>
          </a:prstGeom>
        </p:spPr>
        <p:txBody>
          <a:bodyPr anchor="t" rtlCol="false" tIns="0" lIns="0" bIns="0" rIns="0">
            <a:spAutoFit/>
          </a:bodyPr>
          <a:lstStyle/>
          <a:p>
            <a:pPr algn="just">
              <a:lnSpc>
                <a:spcPts val="3080"/>
              </a:lnSpc>
            </a:pPr>
            <a:r>
              <a:rPr lang="en-US" sz="2200">
                <a:solidFill>
                  <a:srgbClr val="000000"/>
                </a:solidFill>
                <a:latin typeface="Helios"/>
                <a:ea typeface="Helios"/>
                <a:cs typeface="Helios"/>
                <a:sym typeface="Helios"/>
              </a:rPr>
              <a:t>Personal comfort has been a long sought after goal for humanity.</a:t>
            </a:r>
          </a:p>
          <a:p>
            <a:pPr algn="just">
              <a:lnSpc>
                <a:spcPts val="3080"/>
              </a:lnSpc>
            </a:pPr>
            <a:r>
              <a:rPr lang="en-US" sz="2200">
                <a:solidFill>
                  <a:srgbClr val="000000"/>
                </a:solidFill>
                <a:latin typeface="Helios"/>
                <a:ea typeface="Helios"/>
                <a:cs typeface="Helios"/>
                <a:sym typeface="Helios"/>
              </a:rPr>
              <a:t>Generally, if local conditions are just right, everyone in the area feels satisfied. Yet, there are times when local opinion does not match official data at all.</a:t>
            </a:r>
          </a:p>
          <a:p>
            <a:pPr algn="just">
              <a:lnSpc>
                <a:spcPts val="3080"/>
              </a:lnSpc>
              <a:spcBef>
                <a:spcPct val="0"/>
              </a:spcBef>
            </a:pPr>
            <a:r>
              <a:rPr lang="en-US" sz="2200">
                <a:solidFill>
                  <a:srgbClr val="000000"/>
                </a:solidFill>
                <a:latin typeface="Helios"/>
                <a:ea typeface="Helios"/>
                <a:cs typeface="Helios"/>
                <a:sym typeface="Helios"/>
              </a:rPr>
              <a:t>This means that regions with seemingly perfect environments find themselves suddenly abandoned by tourists.</a:t>
            </a:r>
          </a:p>
        </p:txBody>
      </p:sp>
      <p:sp>
        <p:nvSpPr>
          <p:cNvPr name="TextBox 32" id="32"/>
          <p:cNvSpPr txBox="true"/>
          <p:nvPr/>
        </p:nvSpPr>
        <p:spPr>
          <a:xfrm rot="0">
            <a:off x="1503918" y="6585655"/>
            <a:ext cx="5820195" cy="409575"/>
          </a:xfrm>
          <a:prstGeom prst="rect">
            <a:avLst/>
          </a:prstGeom>
        </p:spPr>
        <p:txBody>
          <a:bodyPr anchor="t" rtlCol="false" tIns="0" lIns="0" bIns="0" rIns="0">
            <a:spAutoFit/>
          </a:bodyPr>
          <a:lstStyle/>
          <a:p>
            <a:pPr algn="just">
              <a:lnSpc>
                <a:spcPts val="3360"/>
              </a:lnSpc>
              <a:spcBef>
                <a:spcPct val="0"/>
              </a:spcBef>
            </a:pPr>
            <a:r>
              <a:rPr lang="en-US" b="true" sz="2400">
                <a:solidFill>
                  <a:srgbClr val="000000"/>
                </a:solidFill>
                <a:latin typeface="Helios Bold"/>
                <a:ea typeface="Helios Bold"/>
                <a:cs typeface="Helios Bold"/>
                <a:sym typeface="Helios Bold"/>
              </a:rPr>
              <a:t>Fast, dynamic responses</a:t>
            </a:r>
          </a:p>
        </p:txBody>
      </p:sp>
      <p:sp>
        <p:nvSpPr>
          <p:cNvPr name="TextBox 33" id="33"/>
          <p:cNvSpPr txBox="true"/>
          <p:nvPr/>
        </p:nvSpPr>
        <p:spPr>
          <a:xfrm rot="0">
            <a:off x="1503918" y="7159257"/>
            <a:ext cx="5941934" cy="1323339"/>
          </a:xfrm>
          <a:prstGeom prst="rect">
            <a:avLst/>
          </a:prstGeom>
        </p:spPr>
        <p:txBody>
          <a:bodyPr anchor="t" rtlCol="false" tIns="0" lIns="0" bIns="0" rIns="0">
            <a:spAutoFit/>
          </a:bodyPr>
          <a:lstStyle/>
          <a:p>
            <a:pPr algn="just">
              <a:lnSpc>
                <a:spcPts val="2660"/>
              </a:lnSpc>
              <a:spcBef>
                <a:spcPct val="0"/>
              </a:spcBef>
            </a:pPr>
            <a:r>
              <a:rPr lang="en-US" sz="1900">
                <a:solidFill>
                  <a:srgbClr val="000000"/>
                </a:solidFill>
                <a:latin typeface="Helios"/>
                <a:ea typeface="Helios"/>
                <a:cs typeface="Helios"/>
                <a:sym typeface="Helios"/>
              </a:rPr>
              <a:t>are necessary for tourist reliant cities and industries. To match these demands, it is necessary to harness the power of digital twins and AI to fill the gap when regular data cannot.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0">
            <a:off x="856186" y="2623972"/>
            <a:ext cx="8424480" cy="5030756"/>
          </a:xfrm>
          <a:custGeom>
            <a:avLst/>
            <a:gdLst/>
            <a:ahLst/>
            <a:cxnLst/>
            <a:rect r="r" b="b" t="t" l="l"/>
            <a:pathLst>
              <a:path h="5030756" w="8424480">
                <a:moveTo>
                  <a:pt x="0" y="0"/>
                </a:moveTo>
                <a:lnTo>
                  <a:pt x="8424480" y="0"/>
                </a:lnTo>
                <a:lnTo>
                  <a:pt x="8424480" y="5030756"/>
                </a:lnTo>
                <a:lnTo>
                  <a:pt x="0" y="5030756"/>
                </a:lnTo>
                <a:lnTo>
                  <a:pt x="0" y="0"/>
                </a:lnTo>
                <a:close/>
              </a:path>
            </a:pathLst>
          </a:custGeom>
          <a:blipFill>
            <a:blip r:embed="rId2">
              <a:alphaModFix amt="40000"/>
            </a:blip>
            <a:stretch>
              <a:fillRect l="-13696" t="0" r="-13696" b="0"/>
            </a:stretch>
          </a:blipFill>
        </p:spPr>
      </p:sp>
      <p:sp>
        <p:nvSpPr>
          <p:cNvPr name="Freeform 3" id="3"/>
          <p:cNvSpPr/>
          <p:nvPr/>
        </p:nvSpPr>
        <p:spPr>
          <a:xfrm flipH="false" flipV="false" rot="0">
            <a:off x="1028700" y="7808674"/>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8297241"/>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8857688"/>
            <a:ext cx="371706" cy="334536"/>
          </a:xfrm>
          <a:custGeom>
            <a:avLst/>
            <a:gdLst/>
            <a:ahLst/>
            <a:cxnLst/>
            <a:rect r="r" b="b" t="t" l="l"/>
            <a:pathLst>
              <a:path h="334536" w="371706">
                <a:moveTo>
                  <a:pt x="0" y="0"/>
                </a:moveTo>
                <a:lnTo>
                  <a:pt x="371706" y="0"/>
                </a:lnTo>
                <a:lnTo>
                  <a:pt x="371706" y="334535"/>
                </a:lnTo>
                <a:lnTo>
                  <a:pt x="0" y="3345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413388" y="1812394"/>
            <a:ext cx="6958554" cy="6819383"/>
          </a:xfrm>
          <a:custGeom>
            <a:avLst/>
            <a:gdLst/>
            <a:ahLst/>
            <a:cxnLst/>
            <a:rect r="r" b="b" t="t" l="l"/>
            <a:pathLst>
              <a:path h="6819383" w="6958554">
                <a:moveTo>
                  <a:pt x="0" y="0"/>
                </a:moveTo>
                <a:lnTo>
                  <a:pt x="6958553" y="0"/>
                </a:lnTo>
                <a:lnTo>
                  <a:pt x="6958553" y="6819383"/>
                </a:lnTo>
                <a:lnTo>
                  <a:pt x="0" y="68193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1129134"/>
            <a:ext cx="7414449" cy="65786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SOLUTION</a:t>
            </a:r>
          </a:p>
        </p:txBody>
      </p:sp>
      <p:sp>
        <p:nvSpPr>
          <p:cNvPr name="TextBox 8" id="8"/>
          <p:cNvSpPr txBox="true"/>
          <p:nvPr/>
        </p:nvSpPr>
        <p:spPr>
          <a:xfrm rot="0">
            <a:off x="1214553" y="3537179"/>
            <a:ext cx="6271340" cy="3323589"/>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The ESS system simulates environmental data in real-time, all while gathering subjective local views as well.</a:t>
            </a:r>
          </a:p>
          <a:p>
            <a:pPr algn="just">
              <a:lnSpc>
                <a:spcPts val="2660"/>
              </a:lnSpc>
            </a:pPr>
          </a:p>
          <a:p>
            <a:pPr algn="just">
              <a:lnSpc>
                <a:spcPts val="2660"/>
              </a:lnSpc>
            </a:pPr>
            <a:r>
              <a:rPr lang="en-US" sz="1900">
                <a:solidFill>
                  <a:srgbClr val="000000"/>
                </a:solidFill>
                <a:latin typeface="Helios"/>
                <a:ea typeface="Helios"/>
                <a:cs typeface="Helios"/>
                <a:sym typeface="Helios"/>
              </a:rPr>
              <a:t>This is coupled with a robust predictive system that uses past data to simulate what locals would be </a:t>
            </a:r>
            <a:r>
              <a:rPr lang="en-US" sz="1900" i="true">
                <a:solidFill>
                  <a:srgbClr val="000000"/>
                </a:solidFill>
                <a:latin typeface="Helios Italics"/>
                <a:ea typeface="Helios Italics"/>
                <a:cs typeface="Helios Italics"/>
                <a:sym typeface="Helios Italics"/>
              </a:rPr>
              <a:t>expected </a:t>
            </a:r>
            <a:r>
              <a:rPr lang="en-US" sz="1900">
                <a:solidFill>
                  <a:srgbClr val="000000"/>
                </a:solidFill>
                <a:latin typeface="Helios"/>
                <a:ea typeface="Helios"/>
                <a:cs typeface="Helios"/>
                <a:sym typeface="Helios"/>
              </a:rPr>
              <a:t>to feel.</a:t>
            </a:r>
          </a:p>
          <a:p>
            <a:pPr algn="just">
              <a:lnSpc>
                <a:spcPts val="2660"/>
              </a:lnSpc>
              <a:spcBef>
                <a:spcPct val="0"/>
              </a:spcBef>
            </a:pPr>
            <a:r>
              <a:rPr lang="en-US" sz="1900">
                <a:solidFill>
                  <a:srgbClr val="000000"/>
                </a:solidFill>
                <a:latin typeface="Helios"/>
                <a:ea typeface="Helios"/>
                <a:cs typeface="Helios"/>
                <a:sym typeface="Helios"/>
              </a:rPr>
              <a:t>This immediate detection enables operators to act quickly, addressing issues before they escalate into broader dissatisfaction or tourist decline.</a:t>
            </a:r>
          </a:p>
          <a:p>
            <a:pPr algn="just">
              <a:lnSpc>
                <a:spcPts val="2660"/>
              </a:lnSpc>
              <a:spcBef>
                <a:spcPct val="0"/>
              </a:spcBef>
            </a:pPr>
          </a:p>
        </p:txBody>
      </p:sp>
      <p:sp>
        <p:nvSpPr>
          <p:cNvPr name="TextBox 9" id="9"/>
          <p:cNvSpPr txBox="true"/>
          <p:nvPr/>
        </p:nvSpPr>
        <p:spPr>
          <a:xfrm rot="0">
            <a:off x="1565129" y="7760965"/>
            <a:ext cx="6595562" cy="386080"/>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Dealing with Rapid Environmental Changes</a:t>
            </a:r>
          </a:p>
        </p:txBody>
      </p:sp>
      <p:sp>
        <p:nvSpPr>
          <p:cNvPr name="TextBox 10" id="10"/>
          <p:cNvSpPr txBox="true"/>
          <p:nvPr/>
        </p:nvSpPr>
        <p:spPr>
          <a:xfrm rot="0">
            <a:off x="1565129" y="8249532"/>
            <a:ext cx="6595562" cy="386080"/>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Detecting Dissatisfaction Early</a:t>
            </a:r>
          </a:p>
        </p:txBody>
      </p:sp>
      <p:sp>
        <p:nvSpPr>
          <p:cNvPr name="TextBox 11" id="11"/>
          <p:cNvSpPr txBox="true"/>
          <p:nvPr/>
        </p:nvSpPr>
        <p:spPr>
          <a:xfrm rot="0">
            <a:off x="1565129" y="8809978"/>
            <a:ext cx="6595562" cy="386080"/>
          </a:xfrm>
          <a:prstGeom prst="rect">
            <a:avLst/>
          </a:prstGeom>
        </p:spPr>
        <p:txBody>
          <a:bodyPr anchor="t" rtlCol="false" tIns="0" lIns="0" bIns="0" rIns="0">
            <a:spAutoFit/>
          </a:bodyPr>
          <a:lstStyle/>
          <a:p>
            <a:pPr algn="l">
              <a:lnSpc>
                <a:spcPts val="3080"/>
              </a:lnSpc>
              <a:spcBef>
                <a:spcPct val="0"/>
              </a:spcBef>
            </a:pPr>
            <a:r>
              <a:rPr lang="en-US" b="true" sz="2200">
                <a:solidFill>
                  <a:srgbClr val="000000"/>
                </a:solidFill>
                <a:latin typeface="Helios Bold"/>
                <a:ea typeface="Helios Bold"/>
                <a:cs typeface="Helios Bold"/>
                <a:sym typeface="Helios Bold"/>
              </a:rPr>
              <a:t>Increasing Tourist Loyalty and Satisfaction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100471" y="-372889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sp>
        <p:nvSpPr>
          <p:cNvPr name="Freeform 3" id="3"/>
          <p:cNvSpPr/>
          <p:nvPr/>
        </p:nvSpPr>
        <p:spPr>
          <a:xfrm flipH="false" flipV="false" rot="-2700000">
            <a:off x="5431792" y="-5267013"/>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4" id="4"/>
          <p:cNvGrpSpPr/>
          <p:nvPr/>
        </p:nvGrpSpPr>
        <p:grpSpPr>
          <a:xfrm rot="-2700000">
            <a:off x="-3769054" y="-3397476"/>
            <a:ext cx="10863149" cy="10863149"/>
            <a:chOff x="0" y="0"/>
            <a:chExt cx="2041549" cy="2041549"/>
          </a:xfrm>
        </p:grpSpPr>
        <p:sp>
          <p:nvSpPr>
            <p:cNvPr name="Freeform 5" id="5"/>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6" id="6"/>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8100000">
            <a:off x="11645746" y="6771934"/>
            <a:ext cx="10132302" cy="2304198"/>
            <a:chOff x="0" y="0"/>
            <a:chExt cx="3019165" cy="686592"/>
          </a:xfrm>
        </p:grpSpPr>
        <p:sp>
          <p:nvSpPr>
            <p:cNvPr name="Freeform 8" id="8"/>
            <p:cNvSpPr/>
            <p:nvPr/>
          </p:nvSpPr>
          <p:spPr>
            <a:xfrm flipH="false" flipV="false" rot="0">
              <a:off x="0" y="0"/>
              <a:ext cx="3019165" cy="686592"/>
            </a:xfrm>
            <a:custGeom>
              <a:avLst/>
              <a:gdLst/>
              <a:ahLst/>
              <a:cxnLst/>
              <a:rect r="r" b="b" t="t" l="l"/>
              <a:pathLst>
                <a:path h="686592" w="3019165">
                  <a:moveTo>
                    <a:pt x="0" y="0"/>
                  </a:moveTo>
                  <a:lnTo>
                    <a:pt x="3019165" y="0"/>
                  </a:lnTo>
                  <a:lnTo>
                    <a:pt x="3019165" y="686592"/>
                  </a:lnTo>
                  <a:lnTo>
                    <a:pt x="0" y="686592"/>
                  </a:lnTo>
                  <a:close/>
                </a:path>
              </a:pathLst>
            </a:custGeom>
            <a:solidFill>
              <a:srgbClr val="16599D"/>
            </a:solidFill>
          </p:spPr>
        </p:sp>
        <p:sp>
          <p:nvSpPr>
            <p:cNvPr name="TextBox 9" id="9"/>
            <p:cNvSpPr txBox="true"/>
            <p:nvPr/>
          </p:nvSpPr>
          <p:spPr>
            <a:xfrm>
              <a:off x="0" y="-38100"/>
              <a:ext cx="3019165" cy="72469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2700000">
            <a:off x="15097373" y="8791904"/>
            <a:ext cx="5636927" cy="605970"/>
          </a:xfrm>
          <a:custGeom>
            <a:avLst/>
            <a:gdLst/>
            <a:ahLst/>
            <a:cxnLst/>
            <a:rect r="r" b="b" t="t" l="l"/>
            <a:pathLst>
              <a:path h="605970" w="5636927">
                <a:moveTo>
                  <a:pt x="0" y="0"/>
                </a:moveTo>
                <a:lnTo>
                  <a:pt x="5636927" y="0"/>
                </a:lnTo>
                <a:lnTo>
                  <a:pt x="5636927" y="605969"/>
                </a:lnTo>
                <a:lnTo>
                  <a:pt x="0" y="605969"/>
                </a:lnTo>
                <a:lnTo>
                  <a:pt x="0" y="0"/>
                </a:lnTo>
                <a:close/>
              </a:path>
            </a:pathLst>
          </a:custGeom>
          <a:blipFill>
            <a:blip r:embed="rId3"/>
            <a:stretch>
              <a:fillRect l="0" t="0" r="0" b="0"/>
            </a:stretch>
          </a:blipFill>
        </p:spPr>
      </p:sp>
      <p:grpSp>
        <p:nvGrpSpPr>
          <p:cNvPr name="Group 11" id="11"/>
          <p:cNvGrpSpPr/>
          <p:nvPr/>
        </p:nvGrpSpPr>
        <p:grpSpPr>
          <a:xfrm rot="-8100000">
            <a:off x="12756352" y="8008762"/>
            <a:ext cx="5359870" cy="2511321"/>
            <a:chOff x="0" y="0"/>
            <a:chExt cx="1597103" cy="748309"/>
          </a:xfrm>
        </p:grpSpPr>
        <p:sp>
          <p:nvSpPr>
            <p:cNvPr name="Freeform 12" id="12"/>
            <p:cNvSpPr/>
            <p:nvPr/>
          </p:nvSpPr>
          <p:spPr>
            <a:xfrm flipH="false" flipV="false" rot="0">
              <a:off x="0" y="0"/>
              <a:ext cx="1597103" cy="748309"/>
            </a:xfrm>
            <a:custGeom>
              <a:avLst/>
              <a:gdLst/>
              <a:ahLst/>
              <a:cxnLst/>
              <a:rect r="r" b="b" t="t" l="l"/>
              <a:pathLst>
                <a:path h="748309" w="1597103">
                  <a:moveTo>
                    <a:pt x="0" y="0"/>
                  </a:moveTo>
                  <a:lnTo>
                    <a:pt x="1597103" y="0"/>
                  </a:lnTo>
                  <a:lnTo>
                    <a:pt x="1597103" y="748309"/>
                  </a:lnTo>
                  <a:lnTo>
                    <a:pt x="0" y="748309"/>
                  </a:lnTo>
                  <a:close/>
                </a:path>
              </a:pathLst>
            </a:custGeom>
            <a:solidFill>
              <a:srgbClr val="0F4984"/>
            </a:solidFill>
          </p:spPr>
        </p:sp>
        <p:sp>
          <p:nvSpPr>
            <p:cNvPr name="TextBox 13" id="13"/>
            <p:cNvSpPr txBox="true"/>
            <p:nvPr/>
          </p:nvSpPr>
          <p:spPr>
            <a:xfrm>
              <a:off x="0" y="-38100"/>
              <a:ext cx="1597103" cy="78640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2700000">
            <a:off x="12233640" y="9095238"/>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sp>
        <p:nvSpPr>
          <p:cNvPr name="Freeform 15" id="15"/>
          <p:cNvSpPr/>
          <p:nvPr/>
        </p:nvSpPr>
        <p:spPr>
          <a:xfrm flipH="false" flipV="false" rot="2700000">
            <a:off x="13893434" y="8961437"/>
            <a:ext cx="5636927" cy="605970"/>
          </a:xfrm>
          <a:custGeom>
            <a:avLst/>
            <a:gdLst/>
            <a:ahLst/>
            <a:cxnLst/>
            <a:rect r="r" b="b" t="t" l="l"/>
            <a:pathLst>
              <a:path h="605970" w="5636927">
                <a:moveTo>
                  <a:pt x="0" y="0"/>
                </a:moveTo>
                <a:lnTo>
                  <a:pt x="5636926" y="0"/>
                </a:lnTo>
                <a:lnTo>
                  <a:pt x="5636926" y="605970"/>
                </a:lnTo>
                <a:lnTo>
                  <a:pt x="0" y="605970"/>
                </a:lnTo>
                <a:lnTo>
                  <a:pt x="0" y="0"/>
                </a:lnTo>
                <a:close/>
              </a:path>
            </a:pathLst>
          </a:custGeom>
          <a:blipFill>
            <a:blip r:embed="rId3"/>
            <a:stretch>
              <a:fillRect l="0" t="0" r="0" b="0"/>
            </a:stretch>
          </a:blipFill>
        </p:spPr>
      </p:sp>
      <p:grpSp>
        <p:nvGrpSpPr>
          <p:cNvPr name="Group 16" id="16"/>
          <p:cNvGrpSpPr/>
          <p:nvPr/>
        </p:nvGrpSpPr>
        <p:grpSpPr>
          <a:xfrm rot="-8100000">
            <a:off x="10838466" y="6552335"/>
            <a:ext cx="5000402" cy="2304198"/>
            <a:chOff x="0" y="0"/>
            <a:chExt cx="1489991" cy="686592"/>
          </a:xfrm>
        </p:grpSpPr>
        <p:sp>
          <p:nvSpPr>
            <p:cNvPr name="Freeform 17" id="17"/>
            <p:cNvSpPr/>
            <p:nvPr/>
          </p:nvSpPr>
          <p:spPr>
            <a:xfrm flipH="false" flipV="false" rot="0">
              <a:off x="0" y="0"/>
              <a:ext cx="1489991" cy="686592"/>
            </a:xfrm>
            <a:custGeom>
              <a:avLst/>
              <a:gdLst/>
              <a:ahLst/>
              <a:cxnLst/>
              <a:rect r="r" b="b" t="t" l="l"/>
              <a:pathLst>
                <a:path h="686592" w="1489991">
                  <a:moveTo>
                    <a:pt x="0" y="0"/>
                  </a:moveTo>
                  <a:lnTo>
                    <a:pt x="1489991" y="0"/>
                  </a:lnTo>
                  <a:lnTo>
                    <a:pt x="1489991" y="686592"/>
                  </a:lnTo>
                  <a:lnTo>
                    <a:pt x="0" y="686592"/>
                  </a:lnTo>
                  <a:close/>
                </a:path>
              </a:pathLst>
            </a:custGeom>
            <a:solidFill>
              <a:srgbClr val="2978C8"/>
            </a:solidFill>
          </p:spPr>
        </p:sp>
        <p:sp>
          <p:nvSpPr>
            <p:cNvPr name="TextBox 18" id="18"/>
            <p:cNvSpPr txBox="true"/>
            <p:nvPr/>
          </p:nvSpPr>
          <p:spPr>
            <a:xfrm>
              <a:off x="0" y="-38100"/>
              <a:ext cx="1489991" cy="724692"/>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700000">
            <a:off x="5943325" y="2364610"/>
            <a:ext cx="10169646" cy="10169646"/>
            <a:chOff x="0" y="0"/>
            <a:chExt cx="2041549" cy="2041549"/>
          </a:xfrm>
        </p:grpSpPr>
        <p:sp>
          <p:nvSpPr>
            <p:cNvPr name="Freeform 20" id="20"/>
            <p:cNvSpPr/>
            <p:nvPr/>
          </p:nvSpPr>
          <p:spPr>
            <a:xfrm flipH="false" flipV="false" rot="0">
              <a:off x="0" y="0"/>
              <a:ext cx="2041549" cy="2041549"/>
            </a:xfrm>
            <a:custGeom>
              <a:avLst/>
              <a:gdLst/>
              <a:ahLst/>
              <a:cxnLst/>
              <a:rect r="r" b="b" t="t" l="l"/>
              <a:pathLst>
                <a:path h="2041549" w="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sp>
        <p:sp>
          <p:nvSpPr>
            <p:cNvPr name="TextBox 21" id="21"/>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3569260" y="0"/>
            <a:ext cx="11363091" cy="11135830"/>
          </a:xfrm>
          <a:custGeom>
            <a:avLst/>
            <a:gdLst/>
            <a:ahLst/>
            <a:cxnLst/>
            <a:rect r="r" b="b" t="t" l="l"/>
            <a:pathLst>
              <a:path h="11135830" w="11363091">
                <a:moveTo>
                  <a:pt x="0" y="0"/>
                </a:moveTo>
                <a:lnTo>
                  <a:pt x="11363092" y="0"/>
                </a:lnTo>
                <a:lnTo>
                  <a:pt x="11363092" y="11135830"/>
                </a:lnTo>
                <a:lnTo>
                  <a:pt x="0" y="11135830"/>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3355648" y="2204366"/>
            <a:ext cx="11576703" cy="7193857"/>
            <a:chOff x="0" y="0"/>
            <a:chExt cx="15435604" cy="9591809"/>
          </a:xfrm>
        </p:grpSpPr>
        <p:sp>
          <p:nvSpPr>
            <p:cNvPr name="AutoShape 24" id="24"/>
            <p:cNvSpPr/>
            <p:nvPr/>
          </p:nvSpPr>
          <p:spPr>
            <a:xfrm>
              <a:off x="2327295" y="3973475"/>
              <a:ext cx="2064819" cy="21960"/>
            </a:xfrm>
            <a:prstGeom prst="line">
              <a:avLst/>
            </a:prstGeom>
            <a:ln cap="flat" w="44374">
              <a:solidFill>
                <a:srgbClr val="000000"/>
              </a:solidFill>
              <a:prstDash val="sysDot"/>
              <a:headEnd type="none" len="sm" w="sm"/>
              <a:tailEnd type="arrow" len="sm" w="med"/>
            </a:ln>
          </p:spPr>
        </p:sp>
        <p:grpSp>
          <p:nvGrpSpPr>
            <p:cNvPr name="Group 25" id="25"/>
            <p:cNvGrpSpPr>
              <a:grpSpLocks noChangeAspect="true"/>
            </p:cNvGrpSpPr>
            <p:nvPr/>
          </p:nvGrpSpPr>
          <p:grpSpPr>
            <a:xfrm rot="0">
              <a:off x="66674" y="5963537"/>
              <a:ext cx="2225999" cy="1335599"/>
              <a:chOff x="0" y="0"/>
              <a:chExt cx="6350000" cy="3810000"/>
            </a:xfrm>
          </p:grpSpPr>
          <p:sp>
            <p:nvSpPr>
              <p:cNvPr name="Freeform 26" id="2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4729" t="0" r="-4729" b="0"/>
                </a:stretch>
              </a:blipFill>
            </p:spPr>
          </p:sp>
          <p:sp>
            <p:nvSpPr>
              <p:cNvPr name="Freeform 27" id="27"/>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000000"/>
              </a:solidFill>
            </p:spPr>
          </p:sp>
        </p:grpSp>
        <p:sp>
          <p:nvSpPr>
            <p:cNvPr name="AutoShape 28" id="28"/>
            <p:cNvSpPr/>
            <p:nvPr/>
          </p:nvSpPr>
          <p:spPr>
            <a:xfrm flipV="true">
              <a:off x="2227451" y="5175156"/>
              <a:ext cx="2166345" cy="853603"/>
            </a:xfrm>
            <a:prstGeom prst="line">
              <a:avLst/>
            </a:prstGeom>
            <a:ln cap="flat" w="44374">
              <a:solidFill>
                <a:srgbClr val="000000"/>
              </a:solidFill>
              <a:prstDash val="sysDot"/>
              <a:headEnd type="none" len="sm" w="sm"/>
              <a:tailEnd type="arrow" len="sm" w="med"/>
            </a:ln>
          </p:spPr>
        </p:sp>
        <p:sp>
          <p:nvSpPr>
            <p:cNvPr name="AutoShape 29" id="29"/>
            <p:cNvSpPr/>
            <p:nvPr/>
          </p:nvSpPr>
          <p:spPr>
            <a:xfrm>
              <a:off x="2292673" y="2292673"/>
              <a:ext cx="2122861" cy="642164"/>
            </a:xfrm>
            <a:prstGeom prst="line">
              <a:avLst/>
            </a:prstGeom>
            <a:ln cap="flat" w="44374">
              <a:solidFill>
                <a:srgbClr val="000000"/>
              </a:solidFill>
              <a:prstDash val="sysDot"/>
              <a:headEnd type="none" len="sm" w="sm"/>
              <a:tailEnd type="arrow" len="sm" w="med"/>
            </a:ln>
          </p:spPr>
        </p:sp>
        <p:sp>
          <p:nvSpPr>
            <p:cNvPr name="AutoShape 30" id="30"/>
            <p:cNvSpPr/>
            <p:nvPr/>
          </p:nvSpPr>
          <p:spPr>
            <a:xfrm flipV="true">
              <a:off x="6743559" y="3984456"/>
              <a:ext cx="2042416" cy="0"/>
            </a:xfrm>
            <a:prstGeom prst="line">
              <a:avLst/>
            </a:prstGeom>
            <a:ln cap="flat" w="44374">
              <a:solidFill>
                <a:srgbClr val="000000"/>
              </a:solidFill>
              <a:prstDash val="sysDot"/>
              <a:headEnd type="none" len="sm" w="sm"/>
              <a:tailEnd type="arrow" len="sm" w="med"/>
            </a:ln>
          </p:spPr>
        </p:sp>
        <p:sp>
          <p:nvSpPr>
            <p:cNvPr name="AutoShape 31" id="31"/>
            <p:cNvSpPr/>
            <p:nvPr/>
          </p:nvSpPr>
          <p:spPr>
            <a:xfrm>
              <a:off x="11078648" y="3984456"/>
              <a:ext cx="2064284" cy="0"/>
            </a:xfrm>
            <a:prstGeom prst="line">
              <a:avLst/>
            </a:prstGeom>
            <a:ln cap="flat" w="44374">
              <a:solidFill>
                <a:srgbClr val="000000"/>
              </a:solidFill>
              <a:prstDash val="sysDot"/>
              <a:headEnd type="none" len="sm" w="sm"/>
              <a:tailEnd type="arrow" len="sm" w="med"/>
            </a:ln>
          </p:spPr>
        </p:sp>
        <p:sp>
          <p:nvSpPr>
            <p:cNvPr name="AutoShape 32" id="32"/>
            <p:cNvSpPr/>
            <p:nvPr/>
          </p:nvSpPr>
          <p:spPr>
            <a:xfrm flipH="true" flipV="true">
              <a:off x="6721503" y="8445473"/>
              <a:ext cx="2064798" cy="15568"/>
            </a:xfrm>
            <a:prstGeom prst="line">
              <a:avLst/>
            </a:prstGeom>
            <a:ln cap="flat" w="44374">
              <a:solidFill>
                <a:srgbClr val="000000"/>
              </a:solidFill>
              <a:prstDash val="sysDot"/>
              <a:headEnd type="none" len="sm" w="sm"/>
              <a:tailEnd type="arrow" len="sm" w="med"/>
            </a:ln>
          </p:spPr>
        </p:sp>
        <p:sp>
          <p:nvSpPr>
            <p:cNvPr name="AutoShape 33" id="33"/>
            <p:cNvSpPr/>
            <p:nvPr/>
          </p:nvSpPr>
          <p:spPr>
            <a:xfrm flipH="true" flipV="true">
              <a:off x="5575166" y="5174712"/>
              <a:ext cx="0" cy="2124425"/>
            </a:xfrm>
            <a:prstGeom prst="line">
              <a:avLst/>
            </a:prstGeom>
            <a:ln cap="flat" w="44374">
              <a:solidFill>
                <a:srgbClr val="000000"/>
              </a:solidFill>
              <a:prstDash val="sysDot"/>
              <a:headEnd type="none" len="sm" w="sm"/>
              <a:tailEnd type="arrow" len="sm" w="med"/>
            </a:ln>
          </p:spPr>
        </p:sp>
        <p:sp>
          <p:nvSpPr>
            <p:cNvPr name="AutoShape 34" id="34"/>
            <p:cNvSpPr/>
            <p:nvPr/>
          </p:nvSpPr>
          <p:spPr>
            <a:xfrm>
              <a:off x="9932311" y="5130792"/>
              <a:ext cx="326" cy="2168345"/>
            </a:xfrm>
            <a:prstGeom prst="line">
              <a:avLst/>
            </a:prstGeom>
            <a:ln cap="flat" w="44374">
              <a:solidFill>
                <a:srgbClr val="000000"/>
              </a:solidFill>
              <a:prstDash val="sysDot"/>
              <a:headEnd type="none" len="sm" w="sm"/>
              <a:tailEnd type="arrow" len="sm" w="med"/>
            </a:ln>
          </p:spPr>
        </p:sp>
        <p:grpSp>
          <p:nvGrpSpPr>
            <p:cNvPr name="Group 35" id="35"/>
            <p:cNvGrpSpPr>
              <a:grpSpLocks noChangeAspect="true"/>
            </p:cNvGrpSpPr>
            <p:nvPr/>
          </p:nvGrpSpPr>
          <p:grpSpPr>
            <a:xfrm rot="0">
              <a:off x="0" y="2882483"/>
              <a:ext cx="2292673" cy="2292673"/>
              <a:chOff x="0" y="0"/>
              <a:chExt cx="6350000" cy="6350000"/>
            </a:xfrm>
          </p:grpSpPr>
          <p:sp>
            <p:nvSpPr>
              <p:cNvPr name="Freeform 36" id="36"/>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7"/>
                <a:stretch>
                  <a:fillRect l="0" t="0" r="0" b="0"/>
                </a:stretch>
              </a:blipFill>
            </p:spPr>
          </p:sp>
          <p:sp>
            <p:nvSpPr>
              <p:cNvPr name="Freeform 37" id="37"/>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38" id="38"/>
            <p:cNvGrpSpPr>
              <a:grpSpLocks noChangeAspect="true"/>
            </p:cNvGrpSpPr>
            <p:nvPr/>
          </p:nvGrpSpPr>
          <p:grpSpPr>
            <a:xfrm rot="0">
              <a:off x="4428830" y="7299137"/>
              <a:ext cx="2292673" cy="2292673"/>
              <a:chOff x="0" y="0"/>
              <a:chExt cx="6350000" cy="6350000"/>
            </a:xfrm>
          </p:grpSpPr>
          <p:sp>
            <p:nvSpPr>
              <p:cNvPr name="Freeform 39" id="39"/>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8"/>
                <a:stretch>
                  <a:fillRect l="0" t="0" r="0" b="0"/>
                </a:stretch>
              </a:blipFill>
            </p:spPr>
          </p:sp>
          <p:sp>
            <p:nvSpPr>
              <p:cNvPr name="Freeform 40" id="40"/>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41" id="41"/>
            <p:cNvGrpSpPr>
              <a:grpSpLocks noChangeAspect="true"/>
            </p:cNvGrpSpPr>
            <p:nvPr/>
          </p:nvGrpSpPr>
          <p:grpSpPr>
            <a:xfrm rot="0">
              <a:off x="4428830" y="2882039"/>
              <a:ext cx="2292673" cy="2292673"/>
              <a:chOff x="0" y="0"/>
              <a:chExt cx="6350000" cy="6350000"/>
            </a:xfrm>
          </p:grpSpPr>
          <p:sp>
            <p:nvSpPr>
              <p:cNvPr name="Freeform 42" id="42"/>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9"/>
                <a:stretch>
                  <a:fillRect l="0" t="0" r="0" b="0"/>
                </a:stretch>
              </a:blipFill>
            </p:spPr>
          </p:sp>
          <p:sp>
            <p:nvSpPr>
              <p:cNvPr name="Freeform 43" id="43"/>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44" id="44"/>
            <p:cNvGrpSpPr>
              <a:grpSpLocks noChangeAspect="true"/>
            </p:cNvGrpSpPr>
            <p:nvPr/>
          </p:nvGrpSpPr>
          <p:grpSpPr>
            <a:xfrm rot="0">
              <a:off x="8785975" y="2838119"/>
              <a:ext cx="2292673" cy="2292673"/>
              <a:chOff x="0" y="0"/>
              <a:chExt cx="6350000" cy="6350000"/>
            </a:xfrm>
          </p:grpSpPr>
          <p:sp>
            <p:nvSpPr>
              <p:cNvPr name="Freeform 45" id="45"/>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10"/>
                <a:stretch>
                  <a:fillRect l="0" t="0" r="0" b="0"/>
                </a:stretch>
              </a:blipFill>
            </p:spPr>
          </p:sp>
          <p:sp>
            <p:nvSpPr>
              <p:cNvPr name="Freeform 46" id="46"/>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47" id="47"/>
            <p:cNvGrpSpPr>
              <a:grpSpLocks noChangeAspect="true"/>
            </p:cNvGrpSpPr>
            <p:nvPr/>
          </p:nvGrpSpPr>
          <p:grpSpPr>
            <a:xfrm rot="0">
              <a:off x="8786301" y="7299137"/>
              <a:ext cx="2292673" cy="2292673"/>
              <a:chOff x="0" y="0"/>
              <a:chExt cx="6350000" cy="6350000"/>
            </a:xfrm>
          </p:grpSpPr>
          <p:sp>
            <p:nvSpPr>
              <p:cNvPr name="Freeform 48" id="48"/>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9"/>
                <a:stretch>
                  <a:fillRect l="0" t="0" r="0" b="0"/>
                </a:stretch>
              </a:blipFill>
            </p:spPr>
          </p:sp>
          <p:sp>
            <p:nvSpPr>
              <p:cNvPr name="Freeform 49" id="49"/>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50" id="50"/>
            <p:cNvGrpSpPr>
              <a:grpSpLocks noChangeAspect="true"/>
            </p:cNvGrpSpPr>
            <p:nvPr/>
          </p:nvGrpSpPr>
          <p:grpSpPr>
            <a:xfrm rot="0">
              <a:off x="13142931" y="2838119"/>
              <a:ext cx="2292673" cy="2292673"/>
              <a:chOff x="0" y="0"/>
              <a:chExt cx="6350000" cy="6350000"/>
            </a:xfrm>
          </p:grpSpPr>
          <p:sp>
            <p:nvSpPr>
              <p:cNvPr name="Freeform 51" id="51"/>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11"/>
                <a:stretch>
                  <a:fillRect l="-4651" t="0" r="-4651" b="0"/>
                </a:stretch>
              </a:blipFill>
            </p:spPr>
          </p:sp>
          <p:sp>
            <p:nvSpPr>
              <p:cNvPr name="Freeform 52" id="52"/>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nvGrpSpPr>
            <p:cNvPr name="Group 53" id="53"/>
            <p:cNvGrpSpPr>
              <a:grpSpLocks noChangeAspect="true"/>
            </p:cNvGrpSpPr>
            <p:nvPr/>
          </p:nvGrpSpPr>
          <p:grpSpPr>
            <a:xfrm rot="0">
              <a:off x="0" y="0"/>
              <a:ext cx="2292673" cy="2292673"/>
              <a:chOff x="0" y="0"/>
              <a:chExt cx="6350000" cy="6350000"/>
            </a:xfrm>
          </p:grpSpPr>
          <p:sp>
            <p:nvSpPr>
              <p:cNvPr name="Freeform 54" id="54"/>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12"/>
                <a:stretch>
                  <a:fillRect l="-5405" t="0" r="-5405" b="0"/>
                </a:stretch>
              </a:blipFill>
            </p:spPr>
          </p:sp>
          <p:sp>
            <p:nvSpPr>
              <p:cNvPr name="Freeform 55" id="55"/>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2B3988"/>
              </a:solidFill>
            </p:spPr>
          </p:sp>
        </p:grpSp>
      </p:grpSp>
      <p:sp>
        <p:nvSpPr>
          <p:cNvPr name="TextBox 56" id="56"/>
          <p:cNvSpPr txBox="true"/>
          <p:nvPr/>
        </p:nvSpPr>
        <p:spPr>
          <a:xfrm rot="0">
            <a:off x="1028700" y="1057275"/>
            <a:ext cx="6615789" cy="547370"/>
          </a:xfrm>
          <a:prstGeom prst="rect">
            <a:avLst/>
          </a:prstGeom>
        </p:spPr>
        <p:txBody>
          <a:bodyPr anchor="t" rtlCol="false" tIns="0" lIns="0" bIns="0" rIns="0">
            <a:spAutoFit/>
          </a:bodyPr>
          <a:lstStyle/>
          <a:p>
            <a:pPr algn="l">
              <a:lnSpc>
                <a:spcPts val="4180"/>
              </a:lnSpc>
            </a:pPr>
            <a:r>
              <a:rPr lang="en-US" b="true" sz="3800">
                <a:solidFill>
                  <a:srgbClr val="16599D"/>
                </a:solidFill>
                <a:latin typeface="Helios Bold"/>
                <a:ea typeface="Helios Bold"/>
                <a:cs typeface="Helios Bold"/>
                <a:sym typeface="Helios Bold"/>
              </a:rPr>
              <a:t>ARCHITECTURAL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0">
            <a:off x="9553662" y="0"/>
            <a:ext cx="8734338" cy="6670850"/>
          </a:xfrm>
          <a:custGeom>
            <a:avLst/>
            <a:gdLst/>
            <a:ahLst/>
            <a:cxnLst/>
            <a:rect r="r" b="b" t="t" l="l"/>
            <a:pathLst>
              <a:path h="6670850" w="8734338">
                <a:moveTo>
                  <a:pt x="0" y="0"/>
                </a:moveTo>
                <a:lnTo>
                  <a:pt x="8734338" y="0"/>
                </a:lnTo>
                <a:lnTo>
                  <a:pt x="8734338" y="6670850"/>
                </a:lnTo>
                <a:lnTo>
                  <a:pt x="0" y="6670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367878"/>
            <a:ext cx="4298724" cy="800637"/>
          </a:xfrm>
          <a:custGeom>
            <a:avLst/>
            <a:gdLst/>
            <a:ahLst/>
            <a:cxnLst/>
            <a:rect r="r" b="b" t="t" l="l"/>
            <a:pathLst>
              <a:path h="800637" w="4298724">
                <a:moveTo>
                  <a:pt x="0" y="0"/>
                </a:moveTo>
                <a:lnTo>
                  <a:pt x="4298724" y="0"/>
                </a:lnTo>
                <a:lnTo>
                  <a:pt x="4298724" y="800637"/>
                </a:lnTo>
                <a:lnTo>
                  <a:pt x="0" y="800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8457663"/>
            <a:ext cx="4298724" cy="800637"/>
          </a:xfrm>
          <a:custGeom>
            <a:avLst/>
            <a:gdLst/>
            <a:ahLst/>
            <a:cxnLst/>
            <a:rect r="r" b="b" t="t" l="l"/>
            <a:pathLst>
              <a:path h="800637" w="4298724">
                <a:moveTo>
                  <a:pt x="0" y="0"/>
                </a:moveTo>
                <a:lnTo>
                  <a:pt x="4298724" y="0"/>
                </a:lnTo>
                <a:lnTo>
                  <a:pt x="4298724" y="800637"/>
                </a:lnTo>
                <a:lnTo>
                  <a:pt x="0" y="800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76293" y="7367878"/>
            <a:ext cx="4298724" cy="800637"/>
          </a:xfrm>
          <a:custGeom>
            <a:avLst/>
            <a:gdLst/>
            <a:ahLst/>
            <a:cxnLst/>
            <a:rect r="r" b="b" t="t" l="l"/>
            <a:pathLst>
              <a:path h="800637" w="4298724">
                <a:moveTo>
                  <a:pt x="0" y="0"/>
                </a:moveTo>
                <a:lnTo>
                  <a:pt x="4298724" y="0"/>
                </a:lnTo>
                <a:lnTo>
                  <a:pt x="4298724" y="800637"/>
                </a:lnTo>
                <a:lnTo>
                  <a:pt x="0" y="8006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222423" y="4571676"/>
            <a:ext cx="7656532" cy="1874123"/>
            <a:chOff x="0" y="0"/>
            <a:chExt cx="2016535" cy="493596"/>
          </a:xfrm>
        </p:grpSpPr>
        <p:sp>
          <p:nvSpPr>
            <p:cNvPr name="Freeform 7" id="7"/>
            <p:cNvSpPr/>
            <p:nvPr/>
          </p:nvSpPr>
          <p:spPr>
            <a:xfrm flipH="false" flipV="false" rot="0">
              <a:off x="0" y="0"/>
              <a:ext cx="2016535" cy="493596"/>
            </a:xfrm>
            <a:custGeom>
              <a:avLst/>
              <a:gdLst/>
              <a:ahLst/>
              <a:cxnLst/>
              <a:rect r="r" b="b" t="t" l="l"/>
              <a:pathLst>
                <a:path h="493596" w="2016535">
                  <a:moveTo>
                    <a:pt x="56625" y="0"/>
                  </a:moveTo>
                  <a:lnTo>
                    <a:pt x="1959911" y="0"/>
                  </a:lnTo>
                  <a:cubicBezTo>
                    <a:pt x="1974928" y="0"/>
                    <a:pt x="1989331" y="5966"/>
                    <a:pt x="1999950" y="16585"/>
                  </a:cubicBezTo>
                  <a:cubicBezTo>
                    <a:pt x="2010570" y="27204"/>
                    <a:pt x="2016535" y="41607"/>
                    <a:pt x="2016535" y="56625"/>
                  </a:cubicBezTo>
                  <a:lnTo>
                    <a:pt x="2016535" y="436972"/>
                  </a:lnTo>
                  <a:cubicBezTo>
                    <a:pt x="2016535" y="468244"/>
                    <a:pt x="1991183" y="493596"/>
                    <a:pt x="1959911" y="493596"/>
                  </a:cubicBezTo>
                  <a:lnTo>
                    <a:pt x="56625" y="493596"/>
                  </a:lnTo>
                  <a:cubicBezTo>
                    <a:pt x="41607" y="493596"/>
                    <a:pt x="27204" y="487630"/>
                    <a:pt x="16585" y="477011"/>
                  </a:cubicBezTo>
                  <a:cubicBezTo>
                    <a:pt x="5966" y="466392"/>
                    <a:pt x="0" y="451989"/>
                    <a:pt x="0" y="436972"/>
                  </a:cubicBezTo>
                  <a:lnTo>
                    <a:pt x="0" y="56625"/>
                  </a:lnTo>
                  <a:cubicBezTo>
                    <a:pt x="0" y="25352"/>
                    <a:pt x="25352" y="0"/>
                    <a:pt x="56625" y="0"/>
                  </a:cubicBezTo>
                  <a:close/>
                </a:path>
              </a:pathLst>
            </a:custGeom>
            <a:solidFill>
              <a:srgbClr val="16599D"/>
            </a:solidFill>
          </p:spPr>
        </p:sp>
        <p:sp>
          <p:nvSpPr>
            <p:cNvPr name="TextBox 8" id="8"/>
            <p:cNvSpPr txBox="true"/>
            <p:nvPr/>
          </p:nvSpPr>
          <p:spPr>
            <a:xfrm>
              <a:off x="0" y="-38100"/>
              <a:ext cx="2016535" cy="5316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222423" y="6057119"/>
            <a:ext cx="7656532" cy="4343724"/>
            <a:chOff x="0" y="0"/>
            <a:chExt cx="2016535" cy="1144026"/>
          </a:xfrm>
        </p:grpSpPr>
        <p:sp>
          <p:nvSpPr>
            <p:cNvPr name="Freeform 10" id="10"/>
            <p:cNvSpPr/>
            <p:nvPr/>
          </p:nvSpPr>
          <p:spPr>
            <a:xfrm flipH="false" flipV="false" rot="0">
              <a:off x="0" y="0"/>
              <a:ext cx="2016535" cy="1144026"/>
            </a:xfrm>
            <a:custGeom>
              <a:avLst/>
              <a:gdLst/>
              <a:ahLst/>
              <a:cxnLst/>
              <a:rect r="r" b="b" t="t" l="l"/>
              <a:pathLst>
                <a:path h="1144026" w="2016535">
                  <a:moveTo>
                    <a:pt x="0" y="0"/>
                  </a:moveTo>
                  <a:lnTo>
                    <a:pt x="2016535" y="0"/>
                  </a:lnTo>
                  <a:lnTo>
                    <a:pt x="2016535" y="1144026"/>
                  </a:lnTo>
                  <a:lnTo>
                    <a:pt x="0" y="1144026"/>
                  </a:lnTo>
                  <a:close/>
                </a:path>
              </a:pathLst>
            </a:custGeom>
            <a:solidFill>
              <a:srgbClr val="2978C8"/>
            </a:solidFill>
          </p:spPr>
        </p:sp>
        <p:sp>
          <p:nvSpPr>
            <p:cNvPr name="TextBox 11" id="11"/>
            <p:cNvSpPr txBox="true"/>
            <p:nvPr/>
          </p:nvSpPr>
          <p:spPr>
            <a:xfrm>
              <a:off x="0" y="-38100"/>
              <a:ext cx="2016535" cy="1182126"/>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66310" y="8718621"/>
            <a:ext cx="309261" cy="278721"/>
          </a:xfrm>
          <a:custGeom>
            <a:avLst/>
            <a:gdLst/>
            <a:ahLst/>
            <a:cxnLst/>
            <a:rect r="r" b="b" t="t" l="l"/>
            <a:pathLst>
              <a:path h="278721" w="309261">
                <a:moveTo>
                  <a:pt x="0" y="0"/>
                </a:moveTo>
                <a:lnTo>
                  <a:pt x="309261" y="0"/>
                </a:lnTo>
                <a:lnTo>
                  <a:pt x="309261" y="278721"/>
                </a:lnTo>
                <a:lnTo>
                  <a:pt x="0" y="278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6310" y="7613566"/>
            <a:ext cx="309261" cy="309261"/>
          </a:xfrm>
          <a:custGeom>
            <a:avLst/>
            <a:gdLst/>
            <a:ahLst/>
            <a:cxnLst/>
            <a:rect r="r" b="b" t="t" l="l"/>
            <a:pathLst>
              <a:path h="309261" w="309261">
                <a:moveTo>
                  <a:pt x="0" y="0"/>
                </a:moveTo>
                <a:lnTo>
                  <a:pt x="309261" y="0"/>
                </a:lnTo>
                <a:lnTo>
                  <a:pt x="309261" y="309261"/>
                </a:lnTo>
                <a:lnTo>
                  <a:pt x="0" y="3092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811022" y="7627676"/>
            <a:ext cx="309261" cy="281041"/>
          </a:xfrm>
          <a:custGeom>
            <a:avLst/>
            <a:gdLst/>
            <a:ahLst/>
            <a:cxnLst/>
            <a:rect r="r" b="b" t="t" l="l"/>
            <a:pathLst>
              <a:path h="281041" w="309261">
                <a:moveTo>
                  <a:pt x="0" y="0"/>
                </a:moveTo>
                <a:lnTo>
                  <a:pt x="309261" y="0"/>
                </a:lnTo>
                <a:lnTo>
                  <a:pt x="309261" y="281041"/>
                </a:lnTo>
                <a:lnTo>
                  <a:pt x="0" y="2810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true" rot="0">
            <a:off x="12169768" y="5824169"/>
            <a:ext cx="584287" cy="383505"/>
          </a:xfrm>
          <a:custGeom>
            <a:avLst/>
            <a:gdLst/>
            <a:ahLst/>
            <a:cxnLst/>
            <a:rect r="r" b="b" t="t" l="l"/>
            <a:pathLst>
              <a:path h="383505" w="584287">
                <a:moveTo>
                  <a:pt x="0" y="383504"/>
                </a:moveTo>
                <a:lnTo>
                  <a:pt x="584287" y="383504"/>
                </a:lnTo>
                <a:lnTo>
                  <a:pt x="584287" y="0"/>
                </a:lnTo>
                <a:lnTo>
                  <a:pt x="0" y="0"/>
                </a:lnTo>
                <a:lnTo>
                  <a:pt x="0" y="38350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1028700" y="1129134"/>
            <a:ext cx="7414449"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DATA SOURCING</a:t>
            </a:r>
          </a:p>
        </p:txBody>
      </p:sp>
      <p:sp>
        <p:nvSpPr>
          <p:cNvPr name="TextBox 17" id="17"/>
          <p:cNvSpPr txBox="true"/>
          <p:nvPr/>
        </p:nvSpPr>
        <p:spPr>
          <a:xfrm rot="0">
            <a:off x="1028700" y="6672553"/>
            <a:ext cx="6196905" cy="409575"/>
          </a:xfrm>
          <a:prstGeom prst="rect">
            <a:avLst/>
          </a:prstGeom>
        </p:spPr>
        <p:txBody>
          <a:bodyPr anchor="t" rtlCol="false" tIns="0" lIns="0" bIns="0" rIns="0">
            <a:spAutoFit/>
          </a:bodyPr>
          <a:lstStyle/>
          <a:p>
            <a:pPr algn="l">
              <a:lnSpc>
                <a:spcPts val="3360"/>
              </a:lnSpc>
              <a:spcBef>
                <a:spcPct val="0"/>
              </a:spcBef>
            </a:pPr>
            <a:r>
              <a:rPr lang="en-US" b="true" sz="2400">
                <a:solidFill>
                  <a:srgbClr val="000000"/>
                </a:solidFill>
                <a:latin typeface="Helios Bold"/>
                <a:ea typeface="Helios Bold"/>
                <a:cs typeface="Helios Bold"/>
                <a:sym typeface="Helios Bold"/>
              </a:rPr>
              <a:t>Further Data Usage</a:t>
            </a:r>
          </a:p>
        </p:txBody>
      </p:sp>
      <p:sp>
        <p:nvSpPr>
          <p:cNvPr name="TextBox 18" id="18"/>
          <p:cNvSpPr txBox="true"/>
          <p:nvPr/>
        </p:nvSpPr>
        <p:spPr>
          <a:xfrm rot="0">
            <a:off x="12169768" y="4913623"/>
            <a:ext cx="5213370" cy="732155"/>
          </a:xfrm>
          <a:prstGeom prst="rect">
            <a:avLst/>
          </a:prstGeom>
        </p:spPr>
        <p:txBody>
          <a:bodyPr anchor="t" rtlCol="false" tIns="0" lIns="0" bIns="0" rIns="0">
            <a:spAutoFit/>
          </a:bodyPr>
          <a:lstStyle/>
          <a:p>
            <a:pPr algn="ctr">
              <a:lnSpc>
                <a:spcPts val="2860"/>
              </a:lnSpc>
            </a:pPr>
            <a:r>
              <a:rPr lang="en-US" b="true" sz="2200">
                <a:solidFill>
                  <a:srgbClr val="FFFFFF"/>
                </a:solidFill>
                <a:latin typeface="Helios Bold"/>
                <a:ea typeface="Helios Bold"/>
                <a:cs typeface="Helios Bold"/>
                <a:sym typeface="Helios Bold"/>
              </a:rPr>
              <a:t>Sonamarg, Kashmir - A tale of deceptive weather.</a:t>
            </a:r>
          </a:p>
        </p:txBody>
      </p:sp>
      <p:sp>
        <p:nvSpPr>
          <p:cNvPr name="TextBox 19" id="19"/>
          <p:cNvSpPr txBox="true"/>
          <p:nvPr/>
        </p:nvSpPr>
        <p:spPr>
          <a:xfrm rot="0">
            <a:off x="1028700" y="2907515"/>
            <a:ext cx="6196905" cy="2656839"/>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ESS sources live temperature data from OpenWeather, a UK-based company that provides live weather data.</a:t>
            </a:r>
          </a:p>
          <a:p>
            <a:pPr algn="just">
              <a:lnSpc>
                <a:spcPts val="2660"/>
              </a:lnSpc>
            </a:pPr>
          </a:p>
          <a:p>
            <a:pPr algn="just">
              <a:lnSpc>
                <a:spcPts val="2660"/>
              </a:lnSpc>
            </a:pPr>
            <a:r>
              <a:rPr lang="en-US" sz="1900">
                <a:solidFill>
                  <a:srgbClr val="000000"/>
                </a:solidFill>
                <a:latin typeface="Helios"/>
                <a:ea typeface="Helios"/>
                <a:cs typeface="Helios"/>
                <a:sym typeface="Helios"/>
              </a:rPr>
              <a:t>Live air quality data is sourced from aqicn.org.</a:t>
            </a:r>
          </a:p>
          <a:p>
            <a:pPr algn="just">
              <a:lnSpc>
                <a:spcPts val="2660"/>
              </a:lnSpc>
            </a:pPr>
          </a:p>
          <a:p>
            <a:pPr algn="just">
              <a:lnSpc>
                <a:spcPts val="2660"/>
              </a:lnSpc>
            </a:pPr>
            <a:r>
              <a:rPr lang="en-US" sz="1900">
                <a:solidFill>
                  <a:srgbClr val="000000"/>
                </a:solidFill>
                <a:latin typeface="Helios"/>
                <a:ea typeface="Helios"/>
                <a:cs typeface="Helios"/>
                <a:sym typeface="Helios"/>
              </a:rPr>
              <a:t>Live local comfort views are obtained using a proprietary Flutter based Android app</a:t>
            </a:r>
          </a:p>
          <a:p>
            <a:pPr algn="just">
              <a:lnSpc>
                <a:spcPts val="2660"/>
              </a:lnSpc>
              <a:spcBef>
                <a:spcPct val="0"/>
              </a:spcBef>
            </a:pPr>
          </a:p>
        </p:txBody>
      </p:sp>
      <p:sp>
        <p:nvSpPr>
          <p:cNvPr name="TextBox 20" id="20"/>
          <p:cNvSpPr txBox="true"/>
          <p:nvPr/>
        </p:nvSpPr>
        <p:spPr>
          <a:xfrm rot="0">
            <a:off x="1028700" y="5470637"/>
            <a:ext cx="6196905" cy="1323339"/>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Due to the unavailability of free historical data, past local views &amp; historical AQI data for Lahore, Islamabad and Karachi have been simulated.</a:t>
            </a:r>
          </a:p>
          <a:p>
            <a:pPr algn="just">
              <a:lnSpc>
                <a:spcPts val="2660"/>
              </a:lnSpc>
              <a:spcBef>
                <a:spcPct val="0"/>
              </a:spcBef>
            </a:pPr>
          </a:p>
        </p:txBody>
      </p:sp>
      <p:sp>
        <p:nvSpPr>
          <p:cNvPr name="TextBox 21" id="21"/>
          <p:cNvSpPr txBox="true"/>
          <p:nvPr/>
        </p:nvSpPr>
        <p:spPr>
          <a:xfrm rot="0">
            <a:off x="2437687" y="7539835"/>
            <a:ext cx="2291490" cy="228426"/>
          </a:xfrm>
          <a:prstGeom prst="rect">
            <a:avLst/>
          </a:prstGeom>
        </p:spPr>
        <p:txBody>
          <a:bodyPr anchor="t" rtlCol="false" tIns="0" lIns="0" bIns="0" rIns="0">
            <a:spAutoFit/>
          </a:bodyPr>
          <a:lstStyle/>
          <a:p>
            <a:pPr algn="ctr">
              <a:lnSpc>
                <a:spcPts val="1831"/>
              </a:lnSpc>
            </a:pPr>
            <a:r>
              <a:rPr lang="en-US" sz="1526">
                <a:solidFill>
                  <a:srgbClr val="FFFFFF"/>
                </a:solidFill>
                <a:latin typeface="Helios"/>
                <a:ea typeface="Helios"/>
                <a:cs typeface="Helios"/>
                <a:sym typeface="Helios"/>
              </a:rPr>
              <a:t>Storage in InfluxDB v2.x</a:t>
            </a:r>
          </a:p>
        </p:txBody>
      </p:sp>
      <p:sp>
        <p:nvSpPr>
          <p:cNvPr name="TextBox 22" id="22"/>
          <p:cNvSpPr txBox="true"/>
          <p:nvPr/>
        </p:nvSpPr>
        <p:spPr>
          <a:xfrm rot="0">
            <a:off x="2278313" y="8629620"/>
            <a:ext cx="2610237" cy="456852"/>
          </a:xfrm>
          <a:prstGeom prst="rect">
            <a:avLst/>
          </a:prstGeom>
        </p:spPr>
        <p:txBody>
          <a:bodyPr anchor="t" rtlCol="false" tIns="0" lIns="0" bIns="0" rIns="0">
            <a:spAutoFit/>
          </a:bodyPr>
          <a:lstStyle/>
          <a:p>
            <a:pPr algn="ctr">
              <a:lnSpc>
                <a:spcPts val="1831"/>
              </a:lnSpc>
            </a:pPr>
            <a:r>
              <a:rPr lang="en-US" sz="1526">
                <a:solidFill>
                  <a:srgbClr val="FFFFFF"/>
                </a:solidFill>
                <a:latin typeface="Helios"/>
                <a:ea typeface="Helios"/>
                <a:cs typeface="Helios"/>
                <a:sym typeface="Helios"/>
              </a:rPr>
              <a:t>Smart predictions with Scikit-Learn</a:t>
            </a:r>
          </a:p>
        </p:txBody>
      </p:sp>
      <p:sp>
        <p:nvSpPr>
          <p:cNvPr name="TextBox 23" id="23"/>
          <p:cNvSpPr txBox="true"/>
          <p:nvPr/>
        </p:nvSpPr>
        <p:spPr>
          <a:xfrm rot="0">
            <a:off x="6825907" y="7539835"/>
            <a:ext cx="2610237" cy="228426"/>
          </a:xfrm>
          <a:prstGeom prst="rect">
            <a:avLst/>
          </a:prstGeom>
        </p:spPr>
        <p:txBody>
          <a:bodyPr anchor="t" rtlCol="false" tIns="0" lIns="0" bIns="0" rIns="0">
            <a:spAutoFit/>
          </a:bodyPr>
          <a:lstStyle/>
          <a:p>
            <a:pPr algn="ctr">
              <a:lnSpc>
                <a:spcPts val="1831"/>
              </a:lnSpc>
            </a:pPr>
            <a:r>
              <a:rPr lang="en-US" sz="1526">
                <a:solidFill>
                  <a:srgbClr val="FFFFFF"/>
                </a:solidFill>
                <a:latin typeface="Helios"/>
                <a:ea typeface="Helios"/>
                <a:cs typeface="Helios"/>
                <a:sym typeface="Helios"/>
              </a:rPr>
              <a:t>Visualization with Grafana</a:t>
            </a:r>
          </a:p>
        </p:txBody>
      </p:sp>
      <p:sp>
        <p:nvSpPr>
          <p:cNvPr name="TextBox 24" id="24"/>
          <p:cNvSpPr txBox="true"/>
          <p:nvPr/>
        </p:nvSpPr>
        <p:spPr>
          <a:xfrm rot="0">
            <a:off x="11773250" y="6502948"/>
            <a:ext cx="5918425" cy="1656714"/>
          </a:xfrm>
          <a:prstGeom prst="rect">
            <a:avLst/>
          </a:prstGeom>
        </p:spPr>
        <p:txBody>
          <a:bodyPr anchor="t" rtlCol="false" tIns="0" lIns="0" bIns="0" rIns="0">
            <a:spAutoFit/>
          </a:bodyPr>
          <a:lstStyle/>
          <a:p>
            <a:pPr algn="just">
              <a:lnSpc>
                <a:spcPts val="2660"/>
              </a:lnSpc>
              <a:spcBef>
                <a:spcPct val="0"/>
              </a:spcBef>
            </a:pPr>
            <a:r>
              <a:rPr lang="en-US" sz="1900">
                <a:solidFill>
                  <a:srgbClr val="FFFFFF"/>
                </a:solidFill>
                <a:latin typeface="Helios"/>
                <a:ea typeface="Helios"/>
                <a:cs typeface="Helios"/>
                <a:sym typeface="Helios"/>
              </a:rPr>
              <a:t>A once thriving ski resort has found itself abandoned. Despite weather conditions appearing perfect on the surface, climate change has caused snowfall patterns to become erratic, making is unsuitable for winter sport.</a:t>
            </a:r>
          </a:p>
        </p:txBody>
      </p:sp>
      <p:sp>
        <p:nvSpPr>
          <p:cNvPr name="TextBox 25" id="25"/>
          <p:cNvSpPr txBox="true"/>
          <p:nvPr/>
        </p:nvSpPr>
        <p:spPr>
          <a:xfrm rot="0">
            <a:off x="11773250" y="8216813"/>
            <a:ext cx="5918425" cy="1656714"/>
          </a:xfrm>
          <a:prstGeom prst="rect">
            <a:avLst/>
          </a:prstGeom>
        </p:spPr>
        <p:txBody>
          <a:bodyPr anchor="t" rtlCol="false" tIns="0" lIns="0" bIns="0" rIns="0">
            <a:spAutoFit/>
          </a:bodyPr>
          <a:lstStyle/>
          <a:p>
            <a:pPr algn="just">
              <a:lnSpc>
                <a:spcPts val="2660"/>
              </a:lnSpc>
              <a:spcBef>
                <a:spcPct val="0"/>
              </a:spcBef>
            </a:pPr>
            <a:r>
              <a:rPr lang="en-US" sz="1900">
                <a:solidFill>
                  <a:srgbClr val="FFFFFF"/>
                </a:solidFill>
                <a:latin typeface="Helios"/>
                <a:ea typeface="Helios"/>
                <a:cs typeface="Helios"/>
                <a:sym typeface="Helios"/>
              </a:rPr>
              <a:t>Here, digital twin systems such as ESS would have allowed operators to observe subtle changes, by comparing predictions to current local comfort. Thus making further investigations and changes in investment strategy possible before it was too late.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918125" y="-3855024"/>
            <a:ext cx="6752500" cy="13360981"/>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849" r="0" b="-1849"/>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2" id="12"/>
          <p:cNvSpPr/>
          <p:nvPr/>
        </p:nvSpPr>
        <p:spPr>
          <a:xfrm flipH="false" flipV="false" rot="-10800000">
            <a:off x="15422480" y="1734388"/>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3">
              <a:alphaModFix amt="40000"/>
            </a:blip>
            <a:stretch>
              <a:fillRect l="0" t="0" r="0" b="0"/>
            </a:stretch>
          </a:blipFill>
        </p:spPr>
      </p:sp>
      <p:grpSp>
        <p:nvGrpSpPr>
          <p:cNvPr name="Group 13" id="13"/>
          <p:cNvGrpSpPr/>
          <p:nvPr/>
        </p:nvGrpSpPr>
        <p:grpSpPr>
          <a:xfrm rot="-10800000">
            <a:off x="15540722" y="1856087"/>
            <a:ext cx="1600337" cy="1600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800000">
            <a:off x="15611876" y="1927241"/>
            <a:ext cx="1458028" cy="145802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0800000">
            <a:off x="15703688" y="2019053"/>
            <a:ext cx="1274405" cy="12744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400754" y="2531458"/>
            <a:ext cx="8404119" cy="3939431"/>
          </a:xfrm>
          <a:custGeom>
            <a:avLst/>
            <a:gdLst/>
            <a:ahLst/>
            <a:cxnLst/>
            <a:rect r="r" b="b" t="t" l="l"/>
            <a:pathLst>
              <a:path h="3939431" w="8404119">
                <a:moveTo>
                  <a:pt x="0" y="0"/>
                </a:moveTo>
                <a:lnTo>
                  <a:pt x="8404118" y="0"/>
                </a:lnTo>
                <a:lnTo>
                  <a:pt x="8404118" y="3939430"/>
                </a:lnTo>
                <a:lnTo>
                  <a:pt x="0" y="3939430"/>
                </a:lnTo>
                <a:lnTo>
                  <a:pt x="0" y="0"/>
                </a:lnTo>
                <a:close/>
              </a:path>
            </a:pathLst>
          </a:custGeom>
          <a:blipFill>
            <a:blip r:embed="rId4">
              <a:alphaModFix amt="40000"/>
            </a:blip>
            <a:stretch>
              <a:fillRect l="0" t="0" r="0" b="0"/>
            </a:stretch>
          </a:blipFill>
        </p:spPr>
      </p:sp>
      <p:sp>
        <p:nvSpPr>
          <p:cNvPr name="Freeform 23" id="23"/>
          <p:cNvSpPr/>
          <p:nvPr/>
        </p:nvSpPr>
        <p:spPr>
          <a:xfrm flipH="false" flipV="false" rot="0">
            <a:off x="16011155" y="2329817"/>
            <a:ext cx="659470" cy="652875"/>
          </a:xfrm>
          <a:custGeom>
            <a:avLst/>
            <a:gdLst/>
            <a:ahLst/>
            <a:cxnLst/>
            <a:rect r="r" b="b" t="t" l="l"/>
            <a:pathLst>
              <a:path h="652875" w="659470">
                <a:moveTo>
                  <a:pt x="0" y="0"/>
                </a:moveTo>
                <a:lnTo>
                  <a:pt x="659470" y="0"/>
                </a:lnTo>
                <a:lnTo>
                  <a:pt x="659470" y="652876"/>
                </a:lnTo>
                <a:lnTo>
                  <a:pt x="0" y="65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3306265" y="6477109"/>
            <a:ext cx="8328549" cy="2588807"/>
            <a:chOff x="0" y="0"/>
            <a:chExt cx="2193527" cy="681826"/>
          </a:xfrm>
        </p:grpSpPr>
        <p:sp>
          <p:nvSpPr>
            <p:cNvPr name="Freeform 25" id="25"/>
            <p:cNvSpPr/>
            <p:nvPr/>
          </p:nvSpPr>
          <p:spPr>
            <a:xfrm flipH="false" flipV="false" rot="0">
              <a:off x="0" y="0"/>
              <a:ext cx="2193527" cy="681826"/>
            </a:xfrm>
            <a:custGeom>
              <a:avLst/>
              <a:gdLst/>
              <a:ahLst/>
              <a:cxnLst/>
              <a:rect r="r" b="b" t="t" l="l"/>
              <a:pathLst>
                <a:path h="681826" w="2193527">
                  <a:moveTo>
                    <a:pt x="39971" y="0"/>
                  </a:moveTo>
                  <a:lnTo>
                    <a:pt x="2153556" y="0"/>
                  </a:lnTo>
                  <a:cubicBezTo>
                    <a:pt x="2175632" y="0"/>
                    <a:pt x="2193527" y="17896"/>
                    <a:pt x="2193527" y="39971"/>
                  </a:cubicBezTo>
                  <a:lnTo>
                    <a:pt x="2193527" y="641855"/>
                  </a:lnTo>
                  <a:cubicBezTo>
                    <a:pt x="2193527" y="652456"/>
                    <a:pt x="2189316" y="662622"/>
                    <a:pt x="2181820" y="670118"/>
                  </a:cubicBezTo>
                  <a:cubicBezTo>
                    <a:pt x="2174324" y="677615"/>
                    <a:pt x="2164157" y="681826"/>
                    <a:pt x="2153556" y="681826"/>
                  </a:cubicBezTo>
                  <a:lnTo>
                    <a:pt x="39971" y="681826"/>
                  </a:lnTo>
                  <a:cubicBezTo>
                    <a:pt x="29370" y="681826"/>
                    <a:pt x="19203" y="677615"/>
                    <a:pt x="11707" y="670118"/>
                  </a:cubicBezTo>
                  <a:cubicBezTo>
                    <a:pt x="4211" y="662622"/>
                    <a:pt x="0" y="652456"/>
                    <a:pt x="0" y="641855"/>
                  </a:cubicBezTo>
                  <a:lnTo>
                    <a:pt x="0" y="39971"/>
                  </a:lnTo>
                  <a:cubicBezTo>
                    <a:pt x="0" y="29370"/>
                    <a:pt x="4211" y="19203"/>
                    <a:pt x="11707" y="11707"/>
                  </a:cubicBezTo>
                  <a:cubicBezTo>
                    <a:pt x="19203" y="4211"/>
                    <a:pt x="29370" y="0"/>
                    <a:pt x="39971" y="0"/>
                  </a:cubicBezTo>
                  <a:close/>
                </a:path>
              </a:pathLst>
            </a:custGeom>
            <a:solidFill>
              <a:srgbClr val="0F4984"/>
            </a:solidFill>
          </p:spPr>
        </p:sp>
        <p:sp>
          <p:nvSpPr>
            <p:cNvPr name="TextBox 26" id="26"/>
            <p:cNvSpPr txBox="true"/>
            <p:nvPr/>
          </p:nvSpPr>
          <p:spPr>
            <a:xfrm>
              <a:off x="0" y="-38100"/>
              <a:ext cx="2193527" cy="71992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3697224" y="6992357"/>
            <a:ext cx="402495" cy="362245"/>
          </a:xfrm>
          <a:custGeom>
            <a:avLst/>
            <a:gdLst/>
            <a:ahLst/>
            <a:cxnLst/>
            <a:rect r="r" b="b" t="t" l="l"/>
            <a:pathLst>
              <a:path h="362245" w="402495">
                <a:moveTo>
                  <a:pt x="0" y="0"/>
                </a:moveTo>
                <a:lnTo>
                  <a:pt x="402495" y="0"/>
                </a:lnTo>
                <a:lnTo>
                  <a:pt x="402495" y="362245"/>
                </a:lnTo>
                <a:lnTo>
                  <a:pt x="0" y="362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3697224" y="7584454"/>
            <a:ext cx="402495" cy="362245"/>
          </a:xfrm>
          <a:custGeom>
            <a:avLst/>
            <a:gdLst/>
            <a:ahLst/>
            <a:cxnLst/>
            <a:rect r="r" b="b" t="t" l="l"/>
            <a:pathLst>
              <a:path h="362245" w="402495">
                <a:moveTo>
                  <a:pt x="0" y="0"/>
                </a:moveTo>
                <a:lnTo>
                  <a:pt x="402495" y="0"/>
                </a:lnTo>
                <a:lnTo>
                  <a:pt x="402495" y="362245"/>
                </a:lnTo>
                <a:lnTo>
                  <a:pt x="0" y="362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3697224" y="8176551"/>
            <a:ext cx="402495" cy="362245"/>
          </a:xfrm>
          <a:custGeom>
            <a:avLst/>
            <a:gdLst/>
            <a:ahLst/>
            <a:cxnLst/>
            <a:rect r="r" b="b" t="t" l="l"/>
            <a:pathLst>
              <a:path h="362245" w="402495">
                <a:moveTo>
                  <a:pt x="0" y="0"/>
                </a:moveTo>
                <a:lnTo>
                  <a:pt x="402495" y="0"/>
                </a:lnTo>
                <a:lnTo>
                  <a:pt x="402495" y="362246"/>
                </a:lnTo>
                <a:lnTo>
                  <a:pt x="0" y="3622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0" id="30"/>
          <p:cNvGrpSpPr/>
          <p:nvPr/>
        </p:nvGrpSpPr>
        <p:grpSpPr>
          <a:xfrm rot="0">
            <a:off x="1028700" y="6470888"/>
            <a:ext cx="1991815" cy="2588807"/>
            <a:chOff x="0" y="0"/>
            <a:chExt cx="2655753" cy="3451743"/>
          </a:xfrm>
        </p:grpSpPr>
        <p:grpSp>
          <p:nvGrpSpPr>
            <p:cNvPr name="Group 31" id="31"/>
            <p:cNvGrpSpPr/>
            <p:nvPr/>
          </p:nvGrpSpPr>
          <p:grpSpPr>
            <a:xfrm rot="0">
              <a:off x="0" y="0"/>
              <a:ext cx="2655753" cy="3451743"/>
              <a:chOff x="0" y="0"/>
              <a:chExt cx="524593" cy="681826"/>
            </a:xfrm>
          </p:grpSpPr>
          <p:sp>
            <p:nvSpPr>
              <p:cNvPr name="Freeform 32" id="32"/>
              <p:cNvSpPr/>
              <p:nvPr/>
            </p:nvSpPr>
            <p:spPr>
              <a:xfrm flipH="false" flipV="false" rot="0">
                <a:off x="0" y="0"/>
                <a:ext cx="524593" cy="681826"/>
              </a:xfrm>
              <a:custGeom>
                <a:avLst/>
                <a:gdLst/>
                <a:ahLst/>
                <a:cxnLst/>
                <a:rect r="r" b="b" t="t" l="l"/>
                <a:pathLst>
                  <a:path h="681826" w="524593">
                    <a:moveTo>
                      <a:pt x="167135" y="0"/>
                    </a:moveTo>
                    <a:lnTo>
                      <a:pt x="357458" y="0"/>
                    </a:lnTo>
                    <a:cubicBezTo>
                      <a:pt x="449764" y="0"/>
                      <a:pt x="524593" y="74829"/>
                      <a:pt x="524593" y="167135"/>
                    </a:cubicBezTo>
                    <a:lnTo>
                      <a:pt x="524593" y="514691"/>
                    </a:lnTo>
                    <a:cubicBezTo>
                      <a:pt x="524593" y="606997"/>
                      <a:pt x="449764" y="681826"/>
                      <a:pt x="357458" y="681826"/>
                    </a:cubicBezTo>
                    <a:lnTo>
                      <a:pt x="167135" y="681826"/>
                    </a:lnTo>
                    <a:cubicBezTo>
                      <a:pt x="74829" y="681826"/>
                      <a:pt x="0" y="606997"/>
                      <a:pt x="0" y="514691"/>
                    </a:cubicBezTo>
                    <a:lnTo>
                      <a:pt x="0" y="167135"/>
                    </a:lnTo>
                    <a:cubicBezTo>
                      <a:pt x="0" y="74829"/>
                      <a:pt x="74829" y="0"/>
                      <a:pt x="167135" y="0"/>
                    </a:cubicBezTo>
                    <a:close/>
                  </a:path>
                </a:pathLst>
              </a:custGeom>
              <a:solidFill>
                <a:srgbClr val="16599D"/>
              </a:solidFill>
            </p:spPr>
          </p:sp>
          <p:sp>
            <p:nvSpPr>
              <p:cNvPr name="TextBox 33" id="33"/>
              <p:cNvSpPr txBox="true"/>
              <p:nvPr/>
            </p:nvSpPr>
            <p:spPr>
              <a:xfrm>
                <a:off x="0" y="-38100"/>
                <a:ext cx="524593" cy="719926"/>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362237" y="286566"/>
              <a:ext cx="1931279" cy="2896918"/>
              <a:chOff x="0" y="0"/>
              <a:chExt cx="6350000" cy="9525000"/>
            </a:xfrm>
          </p:grpSpPr>
          <p:sp>
            <p:nvSpPr>
              <p:cNvPr name="Freeform 35" id="3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25000" t="0" r="-25000" b="0"/>
                </a:stretch>
              </a:blipFill>
            </p:spPr>
          </p:sp>
        </p:grpSp>
      </p:grpSp>
      <p:sp>
        <p:nvSpPr>
          <p:cNvPr name="TextBox 36" id="36"/>
          <p:cNvSpPr txBox="true"/>
          <p:nvPr/>
        </p:nvSpPr>
        <p:spPr>
          <a:xfrm rot="0">
            <a:off x="1028700" y="1129134"/>
            <a:ext cx="7660333"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FRONT-END: FLUTTER</a:t>
            </a:r>
          </a:p>
        </p:txBody>
      </p:sp>
      <p:sp>
        <p:nvSpPr>
          <p:cNvPr name="TextBox 37" id="37"/>
          <p:cNvSpPr txBox="true"/>
          <p:nvPr/>
        </p:nvSpPr>
        <p:spPr>
          <a:xfrm rot="0">
            <a:off x="1467143" y="3374286"/>
            <a:ext cx="6271340" cy="1656714"/>
          </a:xfrm>
          <a:prstGeom prst="rect">
            <a:avLst/>
          </a:prstGeom>
        </p:spPr>
        <p:txBody>
          <a:bodyPr anchor="t" rtlCol="false" tIns="0" lIns="0" bIns="0" rIns="0">
            <a:spAutoFit/>
          </a:bodyPr>
          <a:lstStyle/>
          <a:p>
            <a:pPr algn="just">
              <a:lnSpc>
                <a:spcPts val="2660"/>
              </a:lnSpc>
            </a:pPr>
            <a:r>
              <a:rPr lang="en-US" sz="1900">
                <a:solidFill>
                  <a:srgbClr val="000000"/>
                </a:solidFill>
                <a:latin typeface="Helios"/>
                <a:ea typeface="Helios"/>
                <a:cs typeface="Helios"/>
                <a:sym typeface="Helios"/>
              </a:rPr>
              <a:t>Flutter provides an easily maintained framework to build and maintain apps, proving to be a robust solution for a user-facing app for locals to enter current information about their comfort.</a:t>
            </a:r>
          </a:p>
          <a:p>
            <a:pPr algn="just">
              <a:lnSpc>
                <a:spcPts val="2660"/>
              </a:lnSpc>
              <a:spcBef>
                <a:spcPct val="0"/>
              </a:spcBef>
            </a:pPr>
            <a:r>
              <a:rPr lang="en-US" sz="1900">
                <a:solidFill>
                  <a:srgbClr val="000000"/>
                </a:solidFill>
                <a:latin typeface="Helios"/>
                <a:ea typeface="Helios"/>
                <a:cs typeface="Helios"/>
                <a:sym typeface="Helios"/>
              </a:rPr>
              <a:t>This data is sent directly to Influx via Node-RED.</a:t>
            </a:r>
          </a:p>
        </p:txBody>
      </p:sp>
      <p:sp>
        <p:nvSpPr>
          <p:cNvPr name="TextBox 38" id="38"/>
          <p:cNvSpPr txBox="true"/>
          <p:nvPr/>
        </p:nvSpPr>
        <p:spPr>
          <a:xfrm rot="0">
            <a:off x="4384925" y="6973307"/>
            <a:ext cx="6858930" cy="384851"/>
          </a:xfrm>
          <a:prstGeom prst="rect">
            <a:avLst/>
          </a:prstGeom>
        </p:spPr>
        <p:txBody>
          <a:bodyPr anchor="t" rtlCol="false" tIns="0" lIns="0" bIns="0" rIns="0">
            <a:spAutoFit/>
          </a:bodyPr>
          <a:lstStyle/>
          <a:p>
            <a:pPr algn="l">
              <a:lnSpc>
                <a:spcPts val="3096"/>
              </a:lnSpc>
            </a:pPr>
            <a:r>
              <a:rPr lang="en-US" sz="2382" b="true">
                <a:solidFill>
                  <a:srgbClr val="FFFFFF"/>
                </a:solidFill>
                <a:latin typeface="Helios Bold"/>
                <a:ea typeface="Helios Bold"/>
                <a:cs typeface="Helios Bold"/>
                <a:sym typeface="Helios Bold"/>
              </a:rPr>
              <a:t>Provides a simple, user friendly interface</a:t>
            </a:r>
          </a:p>
        </p:txBody>
      </p:sp>
      <p:sp>
        <p:nvSpPr>
          <p:cNvPr name="TextBox 39" id="39"/>
          <p:cNvSpPr txBox="true"/>
          <p:nvPr/>
        </p:nvSpPr>
        <p:spPr>
          <a:xfrm rot="0">
            <a:off x="4384925" y="7565404"/>
            <a:ext cx="6858930" cy="380726"/>
          </a:xfrm>
          <a:prstGeom prst="rect">
            <a:avLst/>
          </a:prstGeom>
        </p:spPr>
        <p:txBody>
          <a:bodyPr anchor="t" rtlCol="false" tIns="0" lIns="0" bIns="0" rIns="0">
            <a:spAutoFit/>
          </a:bodyPr>
          <a:lstStyle/>
          <a:p>
            <a:pPr algn="l">
              <a:lnSpc>
                <a:spcPts val="3096"/>
              </a:lnSpc>
            </a:pPr>
            <a:r>
              <a:rPr lang="en-US" sz="2382">
                <a:solidFill>
                  <a:srgbClr val="FFFFFF"/>
                </a:solidFill>
                <a:latin typeface="Helios"/>
                <a:ea typeface="Helios"/>
                <a:cs typeface="Helios"/>
                <a:sym typeface="Helios"/>
              </a:rPr>
              <a:t>Supported by all modern Android devices</a:t>
            </a:r>
          </a:p>
        </p:txBody>
      </p:sp>
      <p:sp>
        <p:nvSpPr>
          <p:cNvPr name="TextBox 40" id="40"/>
          <p:cNvSpPr txBox="true"/>
          <p:nvPr/>
        </p:nvSpPr>
        <p:spPr>
          <a:xfrm rot="0">
            <a:off x="4384925" y="8157501"/>
            <a:ext cx="6858930" cy="380726"/>
          </a:xfrm>
          <a:prstGeom prst="rect">
            <a:avLst/>
          </a:prstGeom>
        </p:spPr>
        <p:txBody>
          <a:bodyPr anchor="t" rtlCol="false" tIns="0" lIns="0" bIns="0" rIns="0">
            <a:spAutoFit/>
          </a:bodyPr>
          <a:lstStyle/>
          <a:p>
            <a:pPr algn="l">
              <a:lnSpc>
                <a:spcPts val="3096"/>
              </a:lnSpc>
            </a:pPr>
            <a:r>
              <a:rPr lang="en-US" sz="2382" b="true">
                <a:solidFill>
                  <a:srgbClr val="FFFFFF"/>
                </a:solidFill>
                <a:latin typeface="Helios Bold"/>
                <a:ea typeface="Helios Bold"/>
                <a:cs typeface="Helios Bold"/>
                <a:sym typeface="Helios Bold"/>
              </a:rPr>
              <a:t>Connects easily to Node-RED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grpSp>
        <p:nvGrpSpPr>
          <p:cNvPr name="Group 2" id="2"/>
          <p:cNvGrpSpPr/>
          <p:nvPr/>
        </p:nvGrpSpPr>
        <p:grpSpPr>
          <a:xfrm rot="0">
            <a:off x="1899485" y="1028700"/>
            <a:ext cx="6397241" cy="8229600"/>
            <a:chOff x="0" y="0"/>
            <a:chExt cx="8529655" cy="10972800"/>
          </a:xfrm>
        </p:grpSpPr>
        <p:pic>
          <p:nvPicPr>
            <p:cNvPr name="Picture 3" id="3"/>
            <p:cNvPicPr>
              <a:picLocks noChangeAspect="true"/>
            </p:cNvPicPr>
            <p:nvPr/>
          </p:nvPicPr>
          <p:blipFill>
            <a:blip r:embed="rId2"/>
            <a:srcRect l="0" t="0" r="61229" b="0"/>
            <a:stretch>
              <a:fillRect/>
            </a:stretch>
          </p:blipFill>
          <p:spPr>
            <a:xfrm flipH="false" flipV="false">
              <a:off x="0" y="0"/>
              <a:ext cx="8529655" cy="10972800"/>
            </a:xfrm>
            <a:prstGeom prst="rect">
              <a:avLst/>
            </a:prstGeom>
          </p:spPr>
        </p:pic>
      </p:grpSp>
      <p:sp>
        <p:nvSpPr>
          <p:cNvPr name="Freeform 4" id="4"/>
          <p:cNvSpPr/>
          <p:nvPr/>
        </p:nvSpPr>
        <p:spPr>
          <a:xfrm flipH="false" flipV="false" rot="0">
            <a:off x="1028700" y="1953294"/>
            <a:ext cx="1836820" cy="1843734"/>
          </a:xfrm>
          <a:custGeom>
            <a:avLst/>
            <a:gdLst/>
            <a:ahLst/>
            <a:cxnLst/>
            <a:rect r="r" b="b" t="t" l="l"/>
            <a:pathLst>
              <a:path h="1843734" w="1836820">
                <a:moveTo>
                  <a:pt x="0" y="0"/>
                </a:moveTo>
                <a:lnTo>
                  <a:pt x="1836820" y="0"/>
                </a:lnTo>
                <a:lnTo>
                  <a:pt x="1836820" y="1843734"/>
                </a:lnTo>
                <a:lnTo>
                  <a:pt x="0" y="1843734"/>
                </a:lnTo>
                <a:lnTo>
                  <a:pt x="0" y="0"/>
                </a:lnTo>
                <a:close/>
              </a:path>
            </a:pathLst>
          </a:custGeom>
          <a:blipFill>
            <a:blip r:embed="rId3">
              <a:alphaModFix amt="40000"/>
            </a:blip>
            <a:stretch>
              <a:fillRect l="0" t="0" r="0" b="0"/>
            </a:stretch>
          </a:blipFill>
        </p:spPr>
      </p:sp>
      <p:grpSp>
        <p:nvGrpSpPr>
          <p:cNvPr name="Group 5" id="5"/>
          <p:cNvGrpSpPr/>
          <p:nvPr/>
        </p:nvGrpSpPr>
        <p:grpSpPr>
          <a:xfrm rot="0">
            <a:off x="1146942" y="2074993"/>
            <a:ext cx="1600337" cy="1600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18096" y="2146147"/>
            <a:ext cx="1458028" cy="145802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09907" y="2237959"/>
            <a:ext cx="1274405" cy="12744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676124" y="5773533"/>
            <a:ext cx="7036271" cy="3002336"/>
            <a:chOff x="0" y="0"/>
            <a:chExt cx="1853174" cy="790739"/>
          </a:xfrm>
        </p:grpSpPr>
        <p:sp>
          <p:nvSpPr>
            <p:cNvPr name="Freeform 15" id="15"/>
            <p:cNvSpPr/>
            <p:nvPr/>
          </p:nvSpPr>
          <p:spPr>
            <a:xfrm flipH="false" flipV="false" rot="0">
              <a:off x="0" y="0"/>
              <a:ext cx="1853174" cy="790739"/>
            </a:xfrm>
            <a:custGeom>
              <a:avLst/>
              <a:gdLst/>
              <a:ahLst/>
              <a:cxnLst/>
              <a:rect r="r" b="b" t="t" l="l"/>
              <a:pathLst>
                <a:path h="790739" w="1853174">
                  <a:moveTo>
                    <a:pt x="47312" y="0"/>
                  </a:moveTo>
                  <a:lnTo>
                    <a:pt x="1805862" y="0"/>
                  </a:lnTo>
                  <a:cubicBezTo>
                    <a:pt x="1818410" y="0"/>
                    <a:pt x="1830444" y="4985"/>
                    <a:pt x="1839317" y="13857"/>
                  </a:cubicBezTo>
                  <a:cubicBezTo>
                    <a:pt x="1848190" y="22730"/>
                    <a:pt x="1853174" y="34764"/>
                    <a:pt x="1853174" y="47312"/>
                  </a:cubicBezTo>
                  <a:lnTo>
                    <a:pt x="1853174" y="743426"/>
                  </a:lnTo>
                  <a:cubicBezTo>
                    <a:pt x="1853174" y="769556"/>
                    <a:pt x="1831992" y="790739"/>
                    <a:pt x="1805862" y="790739"/>
                  </a:cubicBezTo>
                  <a:lnTo>
                    <a:pt x="47312" y="790739"/>
                  </a:lnTo>
                  <a:cubicBezTo>
                    <a:pt x="34764" y="790739"/>
                    <a:pt x="22730" y="785754"/>
                    <a:pt x="13857" y="776881"/>
                  </a:cubicBezTo>
                  <a:cubicBezTo>
                    <a:pt x="4985" y="768009"/>
                    <a:pt x="0" y="755974"/>
                    <a:pt x="0" y="743426"/>
                  </a:cubicBezTo>
                  <a:lnTo>
                    <a:pt x="0" y="47312"/>
                  </a:lnTo>
                  <a:cubicBezTo>
                    <a:pt x="0" y="34764"/>
                    <a:pt x="4985" y="22730"/>
                    <a:pt x="13857" y="13857"/>
                  </a:cubicBezTo>
                  <a:cubicBezTo>
                    <a:pt x="22730" y="4985"/>
                    <a:pt x="34764" y="0"/>
                    <a:pt x="47312" y="0"/>
                  </a:cubicBezTo>
                  <a:close/>
                </a:path>
              </a:pathLst>
            </a:custGeom>
            <a:solidFill>
              <a:srgbClr val="0F4984"/>
            </a:solidFill>
          </p:spPr>
        </p:sp>
        <p:sp>
          <p:nvSpPr>
            <p:cNvPr name="TextBox 16" id="16"/>
            <p:cNvSpPr txBox="true"/>
            <p:nvPr/>
          </p:nvSpPr>
          <p:spPr>
            <a:xfrm>
              <a:off x="0" y="-38100"/>
              <a:ext cx="1853174" cy="82883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8182426" y="5105722"/>
            <a:ext cx="1330614" cy="1335623"/>
          </a:xfrm>
          <a:custGeom>
            <a:avLst/>
            <a:gdLst/>
            <a:ahLst/>
            <a:cxnLst/>
            <a:rect r="r" b="b" t="t" l="l"/>
            <a:pathLst>
              <a:path h="1335623" w="1330614">
                <a:moveTo>
                  <a:pt x="0" y="0"/>
                </a:moveTo>
                <a:lnTo>
                  <a:pt x="1330614" y="0"/>
                </a:lnTo>
                <a:lnTo>
                  <a:pt x="1330614" y="1335623"/>
                </a:lnTo>
                <a:lnTo>
                  <a:pt x="0" y="1335623"/>
                </a:lnTo>
                <a:lnTo>
                  <a:pt x="0" y="0"/>
                </a:lnTo>
                <a:close/>
              </a:path>
            </a:pathLst>
          </a:custGeom>
          <a:blipFill>
            <a:blip r:embed="rId3">
              <a:alphaModFix amt="40000"/>
            </a:blip>
            <a:stretch>
              <a:fillRect l="0" t="0" r="0" b="0"/>
            </a:stretch>
          </a:blipFill>
        </p:spPr>
      </p:sp>
      <p:grpSp>
        <p:nvGrpSpPr>
          <p:cNvPr name="Group 18" id="18"/>
          <p:cNvGrpSpPr/>
          <p:nvPr/>
        </p:nvGrpSpPr>
        <p:grpSpPr>
          <a:xfrm rot="0">
            <a:off x="8268081" y="5193882"/>
            <a:ext cx="1159303" cy="11593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319626" y="5245427"/>
            <a:ext cx="1056213" cy="105621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8C8"/>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386136" y="5311936"/>
            <a:ext cx="923194" cy="92319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599D"/>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7" id="27"/>
          <p:cNvSpPr/>
          <p:nvPr/>
        </p:nvSpPr>
        <p:spPr>
          <a:xfrm>
            <a:off x="3246520" y="8037729"/>
            <a:ext cx="2448463" cy="0"/>
          </a:xfrm>
          <a:prstGeom prst="line">
            <a:avLst/>
          </a:prstGeom>
          <a:ln cap="flat" w="19050">
            <a:solidFill>
              <a:srgbClr val="FFFFFF"/>
            </a:solidFill>
            <a:prstDash val="solid"/>
            <a:headEnd type="oval" len="lg" w="lg"/>
            <a:tailEnd type="oval" len="lg" w="lg"/>
          </a:ln>
        </p:spPr>
      </p:sp>
      <p:sp>
        <p:nvSpPr>
          <p:cNvPr name="AutoShape 28" id="28"/>
          <p:cNvSpPr/>
          <p:nvPr/>
        </p:nvSpPr>
        <p:spPr>
          <a:xfrm>
            <a:off x="6262680" y="8037729"/>
            <a:ext cx="2448463" cy="0"/>
          </a:xfrm>
          <a:prstGeom prst="line">
            <a:avLst/>
          </a:prstGeom>
          <a:ln cap="flat" w="19050">
            <a:solidFill>
              <a:srgbClr val="FFFFFF"/>
            </a:solidFill>
            <a:prstDash val="solid"/>
            <a:headEnd type="oval" len="lg" w="lg"/>
            <a:tailEnd type="oval" len="lg" w="lg"/>
          </a:ln>
        </p:spPr>
      </p:sp>
      <p:sp>
        <p:nvSpPr>
          <p:cNvPr name="Freeform 29" id="29"/>
          <p:cNvSpPr/>
          <p:nvPr/>
        </p:nvSpPr>
        <p:spPr>
          <a:xfrm flipH="false" flipV="false" rot="-2700000">
            <a:off x="12542618" y="1487169"/>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4">
              <a:alphaModFix amt="6999"/>
            </a:blip>
            <a:stretch>
              <a:fillRect l="0" t="0" r="0" b="0"/>
            </a:stretch>
          </a:blipFill>
        </p:spPr>
      </p:sp>
      <p:grpSp>
        <p:nvGrpSpPr>
          <p:cNvPr name="Group 30" id="30"/>
          <p:cNvGrpSpPr/>
          <p:nvPr/>
        </p:nvGrpSpPr>
        <p:grpSpPr>
          <a:xfrm rot="-2700000">
            <a:off x="12874035" y="1818586"/>
            <a:ext cx="10863149" cy="10863149"/>
            <a:chOff x="0" y="0"/>
            <a:chExt cx="2041549" cy="2041549"/>
          </a:xfrm>
        </p:grpSpPr>
        <p:sp>
          <p:nvSpPr>
            <p:cNvPr name="Freeform 31" id="31"/>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32" id="32"/>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16370906" y="6863741"/>
            <a:ext cx="888394" cy="888786"/>
            <a:chOff x="0" y="0"/>
            <a:chExt cx="233980" cy="234083"/>
          </a:xfrm>
        </p:grpSpPr>
        <p:sp>
          <p:nvSpPr>
            <p:cNvPr name="Freeform 34" id="34"/>
            <p:cNvSpPr/>
            <p:nvPr/>
          </p:nvSpPr>
          <p:spPr>
            <a:xfrm flipH="false" flipV="false" rot="0">
              <a:off x="0" y="0"/>
              <a:ext cx="233980" cy="234083"/>
            </a:xfrm>
            <a:custGeom>
              <a:avLst/>
              <a:gdLst/>
              <a:ahLst/>
              <a:cxnLst/>
              <a:rect r="r" b="b" t="t" l="l"/>
              <a:pathLst>
                <a:path h="234083" w="233980">
                  <a:moveTo>
                    <a:pt x="116990" y="0"/>
                  </a:moveTo>
                  <a:lnTo>
                    <a:pt x="116990" y="0"/>
                  </a:lnTo>
                  <a:cubicBezTo>
                    <a:pt x="181602" y="0"/>
                    <a:pt x="233980" y="52378"/>
                    <a:pt x="233980" y="116990"/>
                  </a:cubicBezTo>
                  <a:lnTo>
                    <a:pt x="233980" y="117093"/>
                  </a:lnTo>
                  <a:cubicBezTo>
                    <a:pt x="233980" y="181705"/>
                    <a:pt x="181602" y="234083"/>
                    <a:pt x="116990" y="234083"/>
                  </a:cubicBezTo>
                  <a:lnTo>
                    <a:pt x="116990" y="234083"/>
                  </a:lnTo>
                  <a:cubicBezTo>
                    <a:pt x="52378" y="234083"/>
                    <a:pt x="0" y="181705"/>
                    <a:pt x="0" y="117093"/>
                  </a:cubicBezTo>
                  <a:lnTo>
                    <a:pt x="0" y="116990"/>
                  </a:lnTo>
                  <a:cubicBezTo>
                    <a:pt x="0" y="52378"/>
                    <a:pt x="52378" y="0"/>
                    <a:pt x="116990" y="0"/>
                  </a:cubicBezTo>
                  <a:close/>
                </a:path>
              </a:pathLst>
            </a:custGeom>
            <a:solidFill>
              <a:srgbClr val="2978C8"/>
            </a:solidFill>
          </p:spPr>
        </p:sp>
        <p:sp>
          <p:nvSpPr>
            <p:cNvPr name="TextBox 35" id="35"/>
            <p:cNvSpPr txBox="true"/>
            <p:nvPr/>
          </p:nvSpPr>
          <p:spPr>
            <a:xfrm>
              <a:off x="0" y="-38100"/>
              <a:ext cx="233980" cy="272183"/>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6370906" y="8118718"/>
            <a:ext cx="888394" cy="888786"/>
            <a:chOff x="0" y="0"/>
            <a:chExt cx="233980" cy="234083"/>
          </a:xfrm>
        </p:grpSpPr>
        <p:sp>
          <p:nvSpPr>
            <p:cNvPr name="Freeform 37" id="37"/>
            <p:cNvSpPr/>
            <p:nvPr/>
          </p:nvSpPr>
          <p:spPr>
            <a:xfrm flipH="false" flipV="false" rot="0">
              <a:off x="0" y="0"/>
              <a:ext cx="233980" cy="234083"/>
            </a:xfrm>
            <a:custGeom>
              <a:avLst/>
              <a:gdLst/>
              <a:ahLst/>
              <a:cxnLst/>
              <a:rect r="r" b="b" t="t" l="l"/>
              <a:pathLst>
                <a:path h="234083" w="233980">
                  <a:moveTo>
                    <a:pt x="116990" y="0"/>
                  </a:moveTo>
                  <a:lnTo>
                    <a:pt x="116990" y="0"/>
                  </a:lnTo>
                  <a:cubicBezTo>
                    <a:pt x="181602" y="0"/>
                    <a:pt x="233980" y="52378"/>
                    <a:pt x="233980" y="116990"/>
                  </a:cubicBezTo>
                  <a:lnTo>
                    <a:pt x="233980" y="117093"/>
                  </a:lnTo>
                  <a:cubicBezTo>
                    <a:pt x="233980" y="181705"/>
                    <a:pt x="181602" y="234083"/>
                    <a:pt x="116990" y="234083"/>
                  </a:cubicBezTo>
                  <a:lnTo>
                    <a:pt x="116990" y="234083"/>
                  </a:lnTo>
                  <a:cubicBezTo>
                    <a:pt x="52378" y="234083"/>
                    <a:pt x="0" y="181705"/>
                    <a:pt x="0" y="117093"/>
                  </a:cubicBezTo>
                  <a:lnTo>
                    <a:pt x="0" y="116990"/>
                  </a:lnTo>
                  <a:cubicBezTo>
                    <a:pt x="0" y="52378"/>
                    <a:pt x="52378" y="0"/>
                    <a:pt x="116990" y="0"/>
                  </a:cubicBezTo>
                  <a:close/>
                </a:path>
              </a:pathLst>
            </a:custGeom>
            <a:solidFill>
              <a:srgbClr val="2978C8"/>
            </a:solidFill>
          </p:spPr>
        </p:sp>
        <p:sp>
          <p:nvSpPr>
            <p:cNvPr name="TextBox 38" id="38"/>
            <p:cNvSpPr txBox="true"/>
            <p:nvPr/>
          </p:nvSpPr>
          <p:spPr>
            <a:xfrm>
              <a:off x="0" y="-38100"/>
              <a:ext cx="233980" cy="272183"/>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8617263" y="5522029"/>
            <a:ext cx="460940" cy="503009"/>
          </a:xfrm>
          <a:custGeom>
            <a:avLst/>
            <a:gdLst/>
            <a:ahLst/>
            <a:cxnLst/>
            <a:rect r="r" b="b" t="t" l="l"/>
            <a:pathLst>
              <a:path h="503009" w="460940">
                <a:moveTo>
                  <a:pt x="0" y="0"/>
                </a:moveTo>
                <a:lnTo>
                  <a:pt x="460940" y="0"/>
                </a:lnTo>
                <a:lnTo>
                  <a:pt x="460940" y="503009"/>
                </a:lnTo>
                <a:lnTo>
                  <a:pt x="0" y="5030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0" id="40"/>
          <p:cNvSpPr/>
          <p:nvPr/>
        </p:nvSpPr>
        <p:spPr>
          <a:xfrm flipH="false" flipV="false" rot="0">
            <a:off x="16603440" y="7095939"/>
            <a:ext cx="423327" cy="424388"/>
          </a:xfrm>
          <a:custGeom>
            <a:avLst/>
            <a:gdLst/>
            <a:ahLst/>
            <a:cxnLst/>
            <a:rect r="r" b="b" t="t" l="l"/>
            <a:pathLst>
              <a:path h="424388" w="423327">
                <a:moveTo>
                  <a:pt x="0" y="0"/>
                </a:moveTo>
                <a:lnTo>
                  <a:pt x="423327" y="0"/>
                </a:lnTo>
                <a:lnTo>
                  <a:pt x="423327" y="424389"/>
                </a:lnTo>
                <a:lnTo>
                  <a:pt x="0" y="4243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1" id="41"/>
          <p:cNvSpPr/>
          <p:nvPr/>
        </p:nvSpPr>
        <p:spPr>
          <a:xfrm flipH="false" flipV="false" rot="0">
            <a:off x="16613784" y="8350917"/>
            <a:ext cx="402638" cy="424388"/>
          </a:xfrm>
          <a:custGeom>
            <a:avLst/>
            <a:gdLst/>
            <a:ahLst/>
            <a:cxnLst/>
            <a:rect r="r" b="b" t="t" l="l"/>
            <a:pathLst>
              <a:path h="424388" w="402638">
                <a:moveTo>
                  <a:pt x="0" y="0"/>
                </a:moveTo>
                <a:lnTo>
                  <a:pt x="402638" y="0"/>
                </a:lnTo>
                <a:lnTo>
                  <a:pt x="402638" y="424388"/>
                </a:lnTo>
                <a:lnTo>
                  <a:pt x="0" y="4243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42" id="42"/>
          <p:cNvGrpSpPr>
            <a:grpSpLocks noChangeAspect="true"/>
          </p:cNvGrpSpPr>
          <p:nvPr/>
        </p:nvGrpSpPr>
        <p:grpSpPr>
          <a:xfrm rot="0">
            <a:off x="1380324" y="2308375"/>
            <a:ext cx="1133572" cy="1133572"/>
            <a:chOff x="0" y="0"/>
            <a:chExt cx="7620000" cy="7620000"/>
          </a:xfrm>
        </p:grpSpPr>
        <p:sp>
          <p:nvSpPr>
            <p:cNvPr name="Freeform 43" id="43"/>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11"/>
              <a:stretch>
                <a:fillRect l="223" t="0" r="223" b="0"/>
              </a:stretch>
            </a:blipFill>
          </p:spPr>
        </p:sp>
        <p:sp>
          <p:nvSpPr>
            <p:cNvPr name="Freeform 44" id="44"/>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16599D"/>
            </a:solidFill>
          </p:spPr>
        </p:sp>
      </p:grpSp>
      <p:sp>
        <p:nvSpPr>
          <p:cNvPr name="TextBox 45" id="45"/>
          <p:cNvSpPr txBox="true"/>
          <p:nvPr/>
        </p:nvSpPr>
        <p:spPr>
          <a:xfrm rot="0">
            <a:off x="9605597" y="1129134"/>
            <a:ext cx="5733743" cy="1318895"/>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THE BACKBONE: NODE-RED</a:t>
            </a:r>
          </a:p>
        </p:txBody>
      </p:sp>
      <p:sp>
        <p:nvSpPr>
          <p:cNvPr name="TextBox 46" id="46"/>
          <p:cNvSpPr txBox="true"/>
          <p:nvPr/>
        </p:nvSpPr>
        <p:spPr>
          <a:xfrm rot="0">
            <a:off x="3515109" y="8196236"/>
            <a:ext cx="1911286" cy="330835"/>
          </a:xfrm>
          <a:prstGeom prst="rect">
            <a:avLst/>
          </a:prstGeom>
        </p:spPr>
        <p:txBody>
          <a:bodyPr anchor="t" rtlCol="false" tIns="0" lIns="0" bIns="0" rIns="0">
            <a:spAutoFit/>
          </a:bodyPr>
          <a:lstStyle/>
          <a:p>
            <a:pPr algn="ctr">
              <a:lnSpc>
                <a:spcPts val="2600"/>
              </a:lnSpc>
            </a:pPr>
            <a:r>
              <a:rPr lang="en-US" b="true" sz="2000">
                <a:solidFill>
                  <a:srgbClr val="FFFFFF"/>
                </a:solidFill>
                <a:latin typeface="Helios Bold"/>
                <a:ea typeface="Helios Bold"/>
                <a:cs typeface="Helios Bold"/>
                <a:sym typeface="Helios Bold"/>
              </a:rPr>
              <a:t>SCIKIT-LEARN</a:t>
            </a:r>
          </a:p>
        </p:txBody>
      </p:sp>
      <p:sp>
        <p:nvSpPr>
          <p:cNvPr name="TextBox 47" id="47"/>
          <p:cNvSpPr txBox="true"/>
          <p:nvPr/>
        </p:nvSpPr>
        <p:spPr>
          <a:xfrm rot="0">
            <a:off x="9605597" y="2765221"/>
            <a:ext cx="7653703" cy="1989455"/>
          </a:xfrm>
          <a:prstGeom prst="rect">
            <a:avLst/>
          </a:prstGeom>
        </p:spPr>
        <p:txBody>
          <a:bodyPr anchor="t" rtlCol="false" tIns="0" lIns="0" bIns="0" rIns="0">
            <a:spAutoFit/>
          </a:bodyPr>
          <a:lstStyle/>
          <a:p>
            <a:pPr algn="just">
              <a:lnSpc>
                <a:spcPts val="3220"/>
              </a:lnSpc>
            </a:pPr>
            <a:r>
              <a:rPr lang="en-US" sz="2300">
                <a:solidFill>
                  <a:srgbClr val="000000"/>
                </a:solidFill>
                <a:latin typeface="Helios"/>
                <a:ea typeface="Helios"/>
                <a:cs typeface="Helios"/>
                <a:sym typeface="Helios"/>
              </a:rPr>
              <a:t>Node-RED is a js-based visual editor that allows for hardware, APIs, and online services to be configured into event-driven flows. </a:t>
            </a:r>
          </a:p>
          <a:p>
            <a:pPr algn="just">
              <a:lnSpc>
                <a:spcPts val="3220"/>
              </a:lnSpc>
              <a:spcBef>
                <a:spcPct val="0"/>
              </a:spcBef>
            </a:pPr>
            <a:r>
              <a:rPr lang="en-US" sz="2300">
                <a:solidFill>
                  <a:srgbClr val="000000"/>
                </a:solidFill>
                <a:latin typeface="Helios"/>
                <a:ea typeface="Helios"/>
                <a:cs typeface="Helios"/>
                <a:sym typeface="Helios"/>
              </a:rPr>
              <a:t>ESS uses Node-RED to connect its data sources to their endpoints.</a:t>
            </a:r>
          </a:p>
        </p:txBody>
      </p:sp>
      <p:sp>
        <p:nvSpPr>
          <p:cNvPr name="TextBox 48" id="48"/>
          <p:cNvSpPr txBox="true"/>
          <p:nvPr/>
        </p:nvSpPr>
        <p:spPr>
          <a:xfrm rot="0">
            <a:off x="6531269" y="8196236"/>
            <a:ext cx="1911286" cy="330835"/>
          </a:xfrm>
          <a:prstGeom prst="rect">
            <a:avLst/>
          </a:prstGeom>
        </p:spPr>
        <p:txBody>
          <a:bodyPr anchor="t" rtlCol="false" tIns="0" lIns="0" bIns="0" rIns="0">
            <a:spAutoFit/>
          </a:bodyPr>
          <a:lstStyle/>
          <a:p>
            <a:pPr algn="ctr">
              <a:lnSpc>
                <a:spcPts val="2600"/>
              </a:lnSpc>
            </a:pPr>
            <a:r>
              <a:rPr lang="en-US" b="true" sz="2000">
                <a:solidFill>
                  <a:srgbClr val="FFFFFF"/>
                </a:solidFill>
                <a:latin typeface="Helios Bold"/>
                <a:ea typeface="Helios Bold"/>
                <a:cs typeface="Helios Bold"/>
                <a:sym typeface="Helios Bold"/>
              </a:rPr>
              <a:t>INFLUX DB</a:t>
            </a:r>
          </a:p>
        </p:txBody>
      </p:sp>
      <p:sp>
        <p:nvSpPr>
          <p:cNvPr name="TextBox 49" id="49"/>
          <p:cNvSpPr txBox="true"/>
          <p:nvPr/>
        </p:nvSpPr>
        <p:spPr>
          <a:xfrm rot="0">
            <a:off x="11131316" y="5544211"/>
            <a:ext cx="6127984" cy="490855"/>
          </a:xfrm>
          <a:prstGeom prst="rect">
            <a:avLst/>
          </a:prstGeom>
        </p:spPr>
        <p:txBody>
          <a:bodyPr anchor="t" rtlCol="false" tIns="0" lIns="0" bIns="0" rIns="0">
            <a:spAutoFit/>
          </a:bodyPr>
          <a:lstStyle/>
          <a:p>
            <a:pPr algn="r">
              <a:lnSpc>
                <a:spcPts val="3919"/>
              </a:lnSpc>
              <a:spcBef>
                <a:spcPct val="0"/>
              </a:spcBef>
            </a:pPr>
            <a:r>
              <a:rPr lang="en-US" b="true" sz="2799">
                <a:solidFill>
                  <a:srgbClr val="000000"/>
                </a:solidFill>
                <a:latin typeface="Helios Bold"/>
                <a:ea typeface="Helios Bold"/>
                <a:cs typeface="Helios Bold"/>
                <a:sym typeface="Helios Bold"/>
              </a:rPr>
              <a:t>Why Node-RED?</a:t>
            </a:r>
          </a:p>
        </p:txBody>
      </p:sp>
      <p:sp>
        <p:nvSpPr>
          <p:cNvPr name="TextBox 50" id="50"/>
          <p:cNvSpPr txBox="true"/>
          <p:nvPr/>
        </p:nvSpPr>
        <p:spPr>
          <a:xfrm rot="0">
            <a:off x="11062373" y="6871829"/>
            <a:ext cx="4958677" cy="824865"/>
          </a:xfrm>
          <a:prstGeom prst="rect">
            <a:avLst/>
          </a:prstGeom>
        </p:spPr>
        <p:txBody>
          <a:bodyPr anchor="t" rtlCol="false" tIns="0" lIns="0" bIns="0" rIns="0">
            <a:spAutoFit/>
          </a:bodyPr>
          <a:lstStyle/>
          <a:p>
            <a:pPr algn="r">
              <a:lnSpc>
                <a:spcPts val="3360"/>
              </a:lnSpc>
              <a:spcBef>
                <a:spcPct val="0"/>
              </a:spcBef>
            </a:pPr>
            <a:r>
              <a:rPr lang="en-US" sz="2400">
                <a:solidFill>
                  <a:srgbClr val="000000"/>
                </a:solidFill>
                <a:latin typeface="Helios"/>
                <a:ea typeface="Helios"/>
                <a:cs typeface="Helios"/>
                <a:sym typeface="Helios"/>
              </a:rPr>
              <a:t>Provides a robust, open source architecture</a:t>
            </a:r>
          </a:p>
        </p:txBody>
      </p:sp>
      <p:sp>
        <p:nvSpPr>
          <p:cNvPr name="TextBox 51" id="51"/>
          <p:cNvSpPr txBox="true"/>
          <p:nvPr/>
        </p:nvSpPr>
        <p:spPr>
          <a:xfrm rot="0">
            <a:off x="11062373" y="8126806"/>
            <a:ext cx="4958677" cy="824865"/>
          </a:xfrm>
          <a:prstGeom prst="rect">
            <a:avLst/>
          </a:prstGeom>
        </p:spPr>
        <p:txBody>
          <a:bodyPr anchor="t" rtlCol="false" tIns="0" lIns="0" bIns="0" rIns="0">
            <a:spAutoFit/>
          </a:bodyPr>
          <a:lstStyle/>
          <a:p>
            <a:pPr algn="r">
              <a:lnSpc>
                <a:spcPts val="3360"/>
              </a:lnSpc>
              <a:spcBef>
                <a:spcPct val="0"/>
              </a:spcBef>
            </a:pPr>
            <a:r>
              <a:rPr lang="en-US" sz="2400">
                <a:solidFill>
                  <a:srgbClr val="000000"/>
                </a:solidFill>
                <a:latin typeface="Helios"/>
                <a:ea typeface="Helios"/>
                <a:cs typeface="Helios"/>
                <a:sym typeface="Helios"/>
              </a:rPr>
              <a:t>Supports a wide range of tools, databases and frameworks</a:t>
            </a:r>
          </a:p>
        </p:txBody>
      </p:sp>
      <p:grpSp>
        <p:nvGrpSpPr>
          <p:cNvPr name="Group 52" id="52"/>
          <p:cNvGrpSpPr>
            <a:grpSpLocks noChangeAspect="true"/>
          </p:cNvGrpSpPr>
          <p:nvPr/>
        </p:nvGrpSpPr>
        <p:grpSpPr>
          <a:xfrm rot="0">
            <a:off x="3751247" y="6530657"/>
            <a:ext cx="1439008" cy="1439008"/>
            <a:chOff x="0" y="0"/>
            <a:chExt cx="7620000" cy="7620000"/>
          </a:xfrm>
        </p:grpSpPr>
        <p:sp>
          <p:nvSpPr>
            <p:cNvPr name="Freeform 53" id="53"/>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12"/>
              <a:stretch>
                <a:fillRect l="223" t="0" r="223" b="0"/>
              </a:stretch>
            </a:blipFill>
          </p:spPr>
        </p:sp>
        <p:sp>
          <p:nvSpPr>
            <p:cNvPr name="Freeform 54" id="54"/>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2B3988"/>
            </a:solidFill>
          </p:spPr>
        </p:sp>
      </p:grpSp>
      <p:grpSp>
        <p:nvGrpSpPr>
          <p:cNvPr name="Group 55" id="55"/>
          <p:cNvGrpSpPr>
            <a:grpSpLocks noChangeAspect="true"/>
          </p:cNvGrpSpPr>
          <p:nvPr/>
        </p:nvGrpSpPr>
        <p:grpSpPr>
          <a:xfrm rot="0">
            <a:off x="6703253" y="6510574"/>
            <a:ext cx="1479173" cy="1479173"/>
            <a:chOff x="0" y="0"/>
            <a:chExt cx="7620000" cy="7620000"/>
          </a:xfrm>
        </p:grpSpPr>
        <p:sp>
          <p:nvSpPr>
            <p:cNvPr name="Freeform 56" id="56"/>
            <p:cNvSpPr/>
            <p:nvPr/>
          </p:nvSpPr>
          <p:spPr>
            <a:xfrm flipH="false" flipV="false" rot="0">
              <a:off x="472857" y="624824"/>
              <a:ext cx="6674285" cy="6370352"/>
            </a:xfrm>
            <a:custGeom>
              <a:avLst/>
              <a:gdLst/>
              <a:ahLst/>
              <a:cxnLst/>
              <a:rect r="r" b="b" t="t" l="l"/>
              <a:pathLst>
                <a:path h="6370352" w="6674285">
                  <a:moveTo>
                    <a:pt x="3337143" y="5096"/>
                  </a:moveTo>
                  <a:cubicBezTo>
                    <a:pt x="2197622" y="0"/>
                    <a:pt x="1142474" y="605003"/>
                    <a:pt x="571237" y="1591016"/>
                  </a:cubicBezTo>
                  <a:cubicBezTo>
                    <a:pt x="0" y="2577030"/>
                    <a:pt x="0" y="3793322"/>
                    <a:pt x="571237" y="4779335"/>
                  </a:cubicBezTo>
                  <a:cubicBezTo>
                    <a:pt x="1142474" y="5765349"/>
                    <a:pt x="2197622" y="6370351"/>
                    <a:pt x="3337143" y="6365256"/>
                  </a:cubicBezTo>
                  <a:cubicBezTo>
                    <a:pt x="4476664" y="6370351"/>
                    <a:pt x="5531812" y="5765349"/>
                    <a:pt x="6103049" y="4779335"/>
                  </a:cubicBezTo>
                  <a:cubicBezTo>
                    <a:pt x="6674286" y="3793321"/>
                    <a:pt x="6674286" y="2577030"/>
                    <a:pt x="6103049" y="1591016"/>
                  </a:cubicBezTo>
                  <a:cubicBezTo>
                    <a:pt x="5531812" y="605002"/>
                    <a:pt x="4476664" y="0"/>
                    <a:pt x="3337143" y="5096"/>
                  </a:cubicBezTo>
                  <a:close/>
                </a:path>
              </a:pathLst>
            </a:custGeom>
            <a:blipFill>
              <a:blip r:embed="rId13"/>
              <a:stretch>
                <a:fillRect l="223" t="0" r="223" b="0"/>
              </a:stretch>
            </a:blipFill>
          </p:spPr>
        </p:sp>
        <p:sp>
          <p:nvSpPr>
            <p:cNvPr name="Freeform 57" id="57"/>
            <p:cNvSpPr/>
            <p:nvPr/>
          </p:nvSpPr>
          <p:spPr>
            <a:xfrm flipH="false" flipV="false" rot="0">
              <a:off x="0" y="0"/>
              <a:ext cx="7620000" cy="7620000"/>
            </a:xfrm>
            <a:custGeom>
              <a:avLst/>
              <a:gdLst/>
              <a:ahLst/>
              <a:cxnLst/>
              <a:rect r="r" b="b" t="t" l="l"/>
              <a:pathLst>
                <a:path h="7620000" w="7620000">
                  <a:moveTo>
                    <a:pt x="3810000" y="0"/>
                  </a:moveTo>
                  <a:cubicBezTo>
                    <a:pt x="1709420" y="0"/>
                    <a:pt x="0" y="1709420"/>
                    <a:pt x="0" y="3810000"/>
                  </a:cubicBezTo>
                  <a:cubicBezTo>
                    <a:pt x="0" y="5910580"/>
                    <a:pt x="1709420" y="7620000"/>
                    <a:pt x="3810000" y="7620000"/>
                  </a:cubicBezTo>
                  <a:cubicBezTo>
                    <a:pt x="5910580" y="7620000"/>
                    <a:pt x="7620000" y="5910580"/>
                    <a:pt x="7620000" y="3810000"/>
                  </a:cubicBezTo>
                  <a:cubicBezTo>
                    <a:pt x="7620000" y="1709420"/>
                    <a:pt x="5910580" y="0"/>
                    <a:pt x="3810000" y="0"/>
                  </a:cubicBezTo>
                  <a:close/>
                  <a:moveTo>
                    <a:pt x="629920" y="3810000"/>
                  </a:moveTo>
                  <a:cubicBezTo>
                    <a:pt x="629920" y="2056130"/>
                    <a:pt x="2056130" y="629920"/>
                    <a:pt x="3810000" y="629920"/>
                  </a:cubicBezTo>
                  <a:cubicBezTo>
                    <a:pt x="5563870" y="629920"/>
                    <a:pt x="6990080" y="2056130"/>
                    <a:pt x="6990080" y="3810000"/>
                  </a:cubicBezTo>
                  <a:cubicBezTo>
                    <a:pt x="6990080" y="5563870"/>
                    <a:pt x="5563870" y="6990080"/>
                    <a:pt x="3810000" y="6990080"/>
                  </a:cubicBezTo>
                  <a:cubicBezTo>
                    <a:pt x="2056130" y="6990080"/>
                    <a:pt x="629920" y="5563870"/>
                    <a:pt x="629920" y="3810000"/>
                  </a:cubicBezTo>
                  <a:close/>
                </a:path>
              </a:pathLst>
            </a:custGeom>
            <a:solidFill>
              <a:srgbClr val="2B3988"/>
            </a:solidFill>
          </p:spPr>
        </p:sp>
      </p:grpSp>
      <p:sp>
        <p:nvSpPr>
          <p:cNvPr name="TextBox 58" id="58"/>
          <p:cNvSpPr txBox="true"/>
          <p:nvPr/>
        </p:nvSpPr>
        <p:spPr>
          <a:xfrm rot="0">
            <a:off x="3246520" y="6005162"/>
            <a:ext cx="3963252" cy="268320"/>
          </a:xfrm>
          <a:prstGeom prst="rect">
            <a:avLst/>
          </a:prstGeom>
        </p:spPr>
        <p:txBody>
          <a:bodyPr anchor="t" rtlCol="false" tIns="0" lIns="0" bIns="0" rIns="0">
            <a:spAutoFit/>
          </a:bodyPr>
          <a:lstStyle/>
          <a:p>
            <a:pPr algn="l">
              <a:lnSpc>
                <a:spcPts val="2174"/>
              </a:lnSpc>
            </a:pPr>
            <a:r>
              <a:rPr lang="en-US" b="true" sz="1672">
                <a:solidFill>
                  <a:srgbClr val="FFFFFF"/>
                </a:solidFill>
                <a:latin typeface="Helios Bold"/>
                <a:ea typeface="Helios Bold"/>
                <a:cs typeface="Helios Bold"/>
                <a:sym typeface="Helios Bold"/>
              </a:rPr>
              <a:t>Further Connections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2774863" y="-2076769"/>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8999"/>
            </a:blip>
            <a:stretch>
              <a:fillRect l="0" t="0" r="0" b="0"/>
            </a:stretch>
          </a:blipFill>
        </p:spPr>
      </p:sp>
      <p:grpSp>
        <p:nvGrpSpPr>
          <p:cNvPr name="Group 3" id="3"/>
          <p:cNvGrpSpPr/>
          <p:nvPr/>
        </p:nvGrpSpPr>
        <p:grpSpPr>
          <a:xfrm rot="-8100000">
            <a:off x="13106280" y="-1629406"/>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579806" y="2825831"/>
            <a:ext cx="4679494" cy="4357779"/>
          </a:xfrm>
          <a:custGeom>
            <a:avLst/>
            <a:gdLst/>
            <a:ahLst/>
            <a:cxnLst/>
            <a:rect r="r" b="b" t="t" l="l"/>
            <a:pathLst>
              <a:path h="4357779" w="4679494">
                <a:moveTo>
                  <a:pt x="0" y="0"/>
                </a:moveTo>
                <a:lnTo>
                  <a:pt x="4679494" y="0"/>
                </a:lnTo>
                <a:lnTo>
                  <a:pt x="4679494" y="4357778"/>
                </a:lnTo>
                <a:lnTo>
                  <a:pt x="0" y="4357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3592787" y="2244140"/>
            <a:ext cx="1326766" cy="0"/>
          </a:xfrm>
          <a:prstGeom prst="line">
            <a:avLst/>
          </a:prstGeom>
          <a:ln cap="flat" w="19050">
            <a:solidFill>
              <a:srgbClr val="292A2B"/>
            </a:solidFill>
            <a:prstDash val="solid"/>
            <a:headEnd type="oval" len="lg" w="lg"/>
            <a:tailEnd type="none" len="sm" w="sm"/>
          </a:ln>
        </p:spPr>
      </p:sp>
      <p:sp>
        <p:nvSpPr>
          <p:cNvPr name="AutoShape 8" id="8"/>
          <p:cNvSpPr/>
          <p:nvPr/>
        </p:nvSpPr>
        <p:spPr>
          <a:xfrm>
            <a:off x="14809587" y="8050579"/>
            <a:ext cx="1326766" cy="0"/>
          </a:xfrm>
          <a:prstGeom prst="line">
            <a:avLst/>
          </a:prstGeom>
          <a:ln cap="flat" w="19050">
            <a:solidFill>
              <a:srgbClr val="292A2B"/>
            </a:solidFill>
            <a:prstDash val="solid"/>
            <a:headEnd type="oval" len="lg" w="lg"/>
            <a:tailEnd type="none" len="sm" w="sm"/>
          </a:ln>
        </p:spPr>
      </p:sp>
      <p:sp>
        <p:nvSpPr>
          <p:cNvPr name="AutoShape 9" id="9"/>
          <p:cNvSpPr/>
          <p:nvPr/>
        </p:nvSpPr>
        <p:spPr>
          <a:xfrm>
            <a:off x="12322751" y="6109170"/>
            <a:ext cx="726444" cy="0"/>
          </a:xfrm>
          <a:prstGeom prst="line">
            <a:avLst/>
          </a:prstGeom>
          <a:ln cap="flat" w="19050">
            <a:solidFill>
              <a:srgbClr val="292A2B"/>
            </a:solidFill>
            <a:prstDash val="solid"/>
            <a:headEnd type="none" len="sm" w="sm"/>
            <a:tailEnd type="none" len="sm" w="sm"/>
          </a:ln>
        </p:spPr>
      </p:sp>
      <p:sp>
        <p:nvSpPr>
          <p:cNvPr name="AutoShape 10" id="10"/>
          <p:cNvSpPr/>
          <p:nvPr/>
        </p:nvSpPr>
        <p:spPr>
          <a:xfrm flipV="true">
            <a:off x="14912156" y="2236421"/>
            <a:ext cx="0" cy="1009004"/>
          </a:xfrm>
          <a:prstGeom prst="line">
            <a:avLst/>
          </a:prstGeom>
          <a:ln cap="flat" w="19050">
            <a:solidFill>
              <a:srgbClr val="292A2B"/>
            </a:solidFill>
            <a:prstDash val="solid"/>
            <a:headEnd type="none" len="sm" w="sm"/>
            <a:tailEnd type="none" len="sm" w="sm"/>
          </a:ln>
        </p:spPr>
      </p:sp>
      <p:sp>
        <p:nvSpPr>
          <p:cNvPr name="AutoShape 11" id="11"/>
          <p:cNvSpPr/>
          <p:nvPr/>
        </p:nvSpPr>
        <p:spPr>
          <a:xfrm flipH="true" flipV="true">
            <a:off x="16128955" y="6679107"/>
            <a:ext cx="0" cy="1371472"/>
          </a:xfrm>
          <a:prstGeom prst="line">
            <a:avLst/>
          </a:prstGeom>
          <a:ln cap="flat" w="19050">
            <a:solidFill>
              <a:srgbClr val="292A2B"/>
            </a:solidFill>
            <a:prstDash val="solid"/>
            <a:headEnd type="none" len="sm" w="sm"/>
            <a:tailEnd type="none" len="sm" w="sm"/>
          </a:ln>
        </p:spPr>
      </p:sp>
      <p:sp>
        <p:nvSpPr>
          <p:cNvPr name="AutoShape 12" id="12"/>
          <p:cNvSpPr/>
          <p:nvPr/>
        </p:nvSpPr>
        <p:spPr>
          <a:xfrm flipV="true">
            <a:off x="12332276" y="5100166"/>
            <a:ext cx="0" cy="1009004"/>
          </a:xfrm>
          <a:prstGeom prst="line">
            <a:avLst/>
          </a:prstGeom>
          <a:ln cap="flat" w="19050">
            <a:solidFill>
              <a:srgbClr val="292A2B"/>
            </a:solidFill>
            <a:prstDash val="solid"/>
            <a:headEnd type="none" len="sm" w="sm"/>
            <a:tailEnd type="none" len="sm" w="sm"/>
          </a:ln>
        </p:spPr>
      </p:sp>
      <p:sp>
        <p:nvSpPr>
          <p:cNvPr name="AutoShape 13" id="13"/>
          <p:cNvSpPr/>
          <p:nvPr/>
        </p:nvSpPr>
        <p:spPr>
          <a:xfrm>
            <a:off x="11605832" y="5100166"/>
            <a:ext cx="726444" cy="0"/>
          </a:xfrm>
          <a:prstGeom prst="line">
            <a:avLst/>
          </a:prstGeom>
          <a:ln cap="flat" w="19050">
            <a:solidFill>
              <a:srgbClr val="292A2B"/>
            </a:solidFill>
            <a:prstDash val="solid"/>
            <a:headEnd type="oval" len="lg" w="lg"/>
            <a:tailEnd type="none" len="sm" w="sm"/>
          </a:ln>
        </p:spPr>
      </p:sp>
      <p:grpSp>
        <p:nvGrpSpPr>
          <p:cNvPr name="Group 14" id="14"/>
          <p:cNvGrpSpPr/>
          <p:nvPr/>
        </p:nvGrpSpPr>
        <p:grpSpPr>
          <a:xfrm rot="0">
            <a:off x="1028700" y="5100166"/>
            <a:ext cx="5438934" cy="5914683"/>
            <a:chOff x="0" y="0"/>
            <a:chExt cx="7251912" cy="7886244"/>
          </a:xfrm>
        </p:grpSpPr>
        <p:pic>
          <p:nvPicPr>
            <p:cNvPr name="Picture 15" id="15"/>
            <p:cNvPicPr>
              <a:picLocks noChangeAspect="true"/>
            </p:cNvPicPr>
            <p:nvPr/>
          </p:nvPicPr>
          <p:blipFill>
            <a:blip r:embed="rId5"/>
            <a:srcRect l="19366" t="0" r="19366" b="0"/>
            <a:stretch>
              <a:fillRect/>
            </a:stretch>
          </p:blipFill>
          <p:spPr>
            <a:xfrm flipH="false" flipV="false">
              <a:off x="0" y="0"/>
              <a:ext cx="7251912" cy="7886244"/>
            </a:xfrm>
            <a:prstGeom prst="rect">
              <a:avLst/>
            </a:prstGeom>
          </p:spPr>
        </p:pic>
      </p:grpSp>
      <p:grpSp>
        <p:nvGrpSpPr>
          <p:cNvPr name="Group 16" id="16"/>
          <p:cNvGrpSpPr/>
          <p:nvPr/>
        </p:nvGrpSpPr>
        <p:grpSpPr>
          <a:xfrm rot="0">
            <a:off x="3652917" y="6399868"/>
            <a:ext cx="6435173" cy="1657639"/>
            <a:chOff x="0" y="0"/>
            <a:chExt cx="1694860" cy="436580"/>
          </a:xfrm>
        </p:grpSpPr>
        <p:sp>
          <p:nvSpPr>
            <p:cNvPr name="Freeform 17" id="17"/>
            <p:cNvSpPr/>
            <p:nvPr/>
          </p:nvSpPr>
          <p:spPr>
            <a:xfrm flipH="false" flipV="false" rot="0">
              <a:off x="0" y="0"/>
              <a:ext cx="1694861" cy="436580"/>
            </a:xfrm>
            <a:custGeom>
              <a:avLst/>
              <a:gdLst/>
              <a:ahLst/>
              <a:cxnLst/>
              <a:rect r="r" b="b" t="t" l="l"/>
              <a:pathLst>
                <a:path h="436580" w="1694861">
                  <a:moveTo>
                    <a:pt x="36092" y="0"/>
                  </a:moveTo>
                  <a:lnTo>
                    <a:pt x="1658769" y="0"/>
                  </a:lnTo>
                  <a:cubicBezTo>
                    <a:pt x="1678702" y="0"/>
                    <a:pt x="1694861" y="16159"/>
                    <a:pt x="1694861" y="36092"/>
                  </a:cubicBezTo>
                  <a:lnTo>
                    <a:pt x="1694861" y="400488"/>
                  </a:lnTo>
                  <a:cubicBezTo>
                    <a:pt x="1694861" y="410060"/>
                    <a:pt x="1691058" y="419240"/>
                    <a:pt x="1684289" y="426009"/>
                  </a:cubicBezTo>
                  <a:cubicBezTo>
                    <a:pt x="1677521" y="432777"/>
                    <a:pt x="1668341" y="436580"/>
                    <a:pt x="1658769" y="436580"/>
                  </a:cubicBezTo>
                  <a:lnTo>
                    <a:pt x="36092" y="436580"/>
                  </a:lnTo>
                  <a:cubicBezTo>
                    <a:pt x="16159" y="436580"/>
                    <a:pt x="0" y="420421"/>
                    <a:pt x="0" y="400488"/>
                  </a:cubicBezTo>
                  <a:lnTo>
                    <a:pt x="0" y="36092"/>
                  </a:lnTo>
                  <a:cubicBezTo>
                    <a:pt x="0" y="26520"/>
                    <a:pt x="3803" y="17340"/>
                    <a:pt x="10571" y="10571"/>
                  </a:cubicBezTo>
                  <a:cubicBezTo>
                    <a:pt x="17340" y="3803"/>
                    <a:pt x="26520" y="0"/>
                    <a:pt x="36092" y="0"/>
                  </a:cubicBezTo>
                  <a:close/>
                </a:path>
              </a:pathLst>
            </a:custGeom>
            <a:solidFill>
              <a:srgbClr val="16599D"/>
            </a:solidFill>
          </p:spPr>
        </p:sp>
        <p:sp>
          <p:nvSpPr>
            <p:cNvPr name="TextBox 18" id="18"/>
            <p:cNvSpPr txBox="true"/>
            <p:nvPr/>
          </p:nvSpPr>
          <p:spPr>
            <a:xfrm>
              <a:off x="0" y="-38100"/>
              <a:ext cx="1694860" cy="47468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5789264" y="5738697"/>
            <a:ext cx="694177" cy="655998"/>
          </a:xfrm>
          <a:custGeom>
            <a:avLst/>
            <a:gdLst/>
            <a:ahLst/>
            <a:cxnLst/>
            <a:rect r="r" b="b" t="t" l="l"/>
            <a:pathLst>
              <a:path h="655998" w="694177">
                <a:moveTo>
                  <a:pt x="0" y="0"/>
                </a:moveTo>
                <a:lnTo>
                  <a:pt x="694177" y="0"/>
                </a:lnTo>
                <a:lnTo>
                  <a:pt x="694177" y="655998"/>
                </a:lnTo>
                <a:lnTo>
                  <a:pt x="0" y="655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3287993" y="5700597"/>
            <a:ext cx="650741" cy="732198"/>
          </a:xfrm>
          <a:custGeom>
            <a:avLst/>
            <a:gdLst/>
            <a:ahLst/>
            <a:cxnLst/>
            <a:rect r="r" b="b" t="t" l="l"/>
            <a:pathLst>
              <a:path h="732198" w="650741">
                <a:moveTo>
                  <a:pt x="0" y="0"/>
                </a:moveTo>
                <a:lnTo>
                  <a:pt x="650741" y="0"/>
                </a:lnTo>
                <a:lnTo>
                  <a:pt x="650741" y="732198"/>
                </a:lnTo>
                <a:lnTo>
                  <a:pt x="0" y="732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4485622" y="3599795"/>
            <a:ext cx="853067" cy="688851"/>
          </a:xfrm>
          <a:custGeom>
            <a:avLst/>
            <a:gdLst/>
            <a:ahLst/>
            <a:cxnLst/>
            <a:rect r="r" b="b" t="t" l="l"/>
            <a:pathLst>
              <a:path h="688851" w="853067">
                <a:moveTo>
                  <a:pt x="0" y="0"/>
                </a:moveTo>
                <a:lnTo>
                  <a:pt x="853067" y="0"/>
                </a:lnTo>
                <a:lnTo>
                  <a:pt x="853067" y="688851"/>
                </a:lnTo>
                <a:lnTo>
                  <a:pt x="0" y="6888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028700" y="1129134"/>
            <a:ext cx="7660333"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THE DATABASE: INLFUX-DB</a:t>
            </a:r>
          </a:p>
        </p:txBody>
      </p:sp>
      <p:sp>
        <p:nvSpPr>
          <p:cNvPr name="TextBox 23" id="23"/>
          <p:cNvSpPr txBox="true"/>
          <p:nvPr/>
        </p:nvSpPr>
        <p:spPr>
          <a:xfrm rot="0">
            <a:off x="1028700" y="2925681"/>
            <a:ext cx="7481399" cy="1989455"/>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Helios"/>
                <a:ea typeface="Helios"/>
                <a:cs typeface="Helios"/>
                <a:sym typeface="Helios"/>
              </a:rPr>
              <a:t>InfluxDB is an open-source time series database developed by InfluxData, optimized for the efficient storage, querying, and analysis of timestamped data. In this case, these are temperature, US API and local satisfaction.</a:t>
            </a:r>
          </a:p>
        </p:txBody>
      </p:sp>
      <p:sp>
        <p:nvSpPr>
          <p:cNvPr name="TextBox 24" id="24"/>
          <p:cNvSpPr txBox="true"/>
          <p:nvPr/>
        </p:nvSpPr>
        <p:spPr>
          <a:xfrm rot="0">
            <a:off x="10363740" y="1710065"/>
            <a:ext cx="2910758" cy="1492885"/>
          </a:xfrm>
          <a:prstGeom prst="rect">
            <a:avLst/>
          </a:prstGeom>
        </p:spPr>
        <p:txBody>
          <a:bodyPr anchor="t" rtlCol="false" tIns="0" lIns="0" bIns="0" rIns="0">
            <a:spAutoFit/>
          </a:bodyPr>
          <a:lstStyle/>
          <a:p>
            <a:pPr algn="r">
              <a:lnSpc>
                <a:spcPts val="3919"/>
              </a:lnSpc>
              <a:spcBef>
                <a:spcPct val="0"/>
              </a:spcBef>
            </a:pPr>
            <a:r>
              <a:rPr lang="en-US" b="true" sz="2799">
                <a:solidFill>
                  <a:srgbClr val="000000"/>
                </a:solidFill>
                <a:latin typeface="Helios Bold"/>
                <a:ea typeface="Helios Bold"/>
                <a:cs typeface="Helios Bold"/>
                <a:sym typeface="Helios Bold"/>
              </a:rPr>
              <a:t>Node-RED sends API Data to Influx</a:t>
            </a:r>
          </a:p>
        </p:txBody>
      </p:sp>
      <p:sp>
        <p:nvSpPr>
          <p:cNvPr name="TextBox 25" id="25"/>
          <p:cNvSpPr txBox="true"/>
          <p:nvPr/>
        </p:nvSpPr>
        <p:spPr>
          <a:xfrm rot="0">
            <a:off x="8096409" y="4573811"/>
            <a:ext cx="3341054" cy="1492885"/>
          </a:xfrm>
          <a:prstGeom prst="rect">
            <a:avLst/>
          </a:prstGeom>
        </p:spPr>
        <p:txBody>
          <a:bodyPr anchor="t" rtlCol="false" tIns="0" lIns="0" bIns="0" rIns="0">
            <a:spAutoFit/>
          </a:bodyPr>
          <a:lstStyle/>
          <a:p>
            <a:pPr algn="r">
              <a:lnSpc>
                <a:spcPts val="3919"/>
              </a:lnSpc>
              <a:spcBef>
                <a:spcPct val="0"/>
              </a:spcBef>
            </a:pPr>
            <a:r>
              <a:rPr lang="en-US" b="true" sz="2799">
                <a:solidFill>
                  <a:srgbClr val="000000"/>
                </a:solidFill>
                <a:latin typeface="Helios Bold"/>
                <a:ea typeface="Helios Bold"/>
                <a:cs typeface="Helios Bold"/>
                <a:sym typeface="Helios Bold"/>
              </a:rPr>
              <a:t>Scikit-Learn uses this to make predictions</a:t>
            </a:r>
          </a:p>
        </p:txBody>
      </p:sp>
      <p:sp>
        <p:nvSpPr>
          <p:cNvPr name="TextBox 26" id="26"/>
          <p:cNvSpPr txBox="true"/>
          <p:nvPr/>
        </p:nvSpPr>
        <p:spPr>
          <a:xfrm rot="0">
            <a:off x="10673640" y="7524224"/>
            <a:ext cx="3812332" cy="993775"/>
          </a:xfrm>
          <a:prstGeom prst="rect">
            <a:avLst/>
          </a:prstGeom>
        </p:spPr>
        <p:txBody>
          <a:bodyPr anchor="t" rtlCol="false" tIns="0" lIns="0" bIns="0" rIns="0">
            <a:spAutoFit/>
          </a:bodyPr>
          <a:lstStyle/>
          <a:p>
            <a:pPr algn="r">
              <a:lnSpc>
                <a:spcPts val="3919"/>
              </a:lnSpc>
              <a:spcBef>
                <a:spcPct val="0"/>
              </a:spcBef>
            </a:pPr>
            <a:r>
              <a:rPr lang="en-US" b="true" sz="2799">
                <a:solidFill>
                  <a:srgbClr val="000000"/>
                </a:solidFill>
                <a:latin typeface="Helios Bold"/>
                <a:ea typeface="Helios Bold"/>
                <a:cs typeface="Helios Bold"/>
                <a:sym typeface="Helios Bold"/>
              </a:rPr>
              <a:t>Grafana pulls this data to visualize it</a:t>
            </a:r>
          </a:p>
        </p:txBody>
      </p:sp>
      <p:sp>
        <p:nvSpPr>
          <p:cNvPr name="TextBox 27" id="27"/>
          <p:cNvSpPr txBox="true"/>
          <p:nvPr/>
        </p:nvSpPr>
        <p:spPr>
          <a:xfrm rot="0">
            <a:off x="4113924" y="6889598"/>
            <a:ext cx="5513159" cy="630554"/>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Helios"/>
                <a:ea typeface="Helios"/>
                <a:cs typeface="Helios"/>
                <a:sym typeface="Helios"/>
              </a:rPr>
              <a:t>ESS uses separate buckets for each city, to store and retrieve live timestamped data in real-time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B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4317047" y="-3837181"/>
            <a:ext cx="11641929" cy="11641929"/>
          </a:xfrm>
          <a:custGeom>
            <a:avLst/>
            <a:gdLst/>
            <a:ahLst/>
            <a:cxnLst/>
            <a:rect r="r" b="b" t="t" l="l"/>
            <a:pathLst>
              <a:path h="11641929" w="11641929">
                <a:moveTo>
                  <a:pt x="0" y="0"/>
                </a:moveTo>
                <a:lnTo>
                  <a:pt x="11641929" y="0"/>
                </a:lnTo>
                <a:lnTo>
                  <a:pt x="11641929" y="11641929"/>
                </a:lnTo>
                <a:lnTo>
                  <a:pt x="0" y="11641929"/>
                </a:lnTo>
                <a:lnTo>
                  <a:pt x="0" y="0"/>
                </a:lnTo>
                <a:close/>
              </a:path>
            </a:pathLst>
          </a:custGeom>
          <a:blipFill>
            <a:blip r:embed="rId2">
              <a:alphaModFix amt="6999"/>
            </a:blip>
            <a:stretch>
              <a:fillRect l="0" t="0" r="0" b="0"/>
            </a:stretch>
          </a:blipFill>
        </p:spPr>
      </p:sp>
      <p:grpSp>
        <p:nvGrpSpPr>
          <p:cNvPr name="Group 3" id="3"/>
          <p:cNvGrpSpPr/>
          <p:nvPr/>
        </p:nvGrpSpPr>
        <p:grpSpPr>
          <a:xfrm rot="-2700000">
            <a:off x="-3985629" y="-3505764"/>
            <a:ext cx="10863149" cy="10863149"/>
            <a:chOff x="0" y="0"/>
            <a:chExt cx="2041549" cy="2041549"/>
          </a:xfrm>
        </p:grpSpPr>
        <p:sp>
          <p:nvSpPr>
            <p:cNvPr name="Freeform 4" id="4"/>
            <p:cNvSpPr/>
            <p:nvPr/>
          </p:nvSpPr>
          <p:spPr>
            <a:xfrm flipH="false" flipV="false" rot="0">
              <a:off x="0" y="0"/>
              <a:ext cx="2041549" cy="2041549"/>
            </a:xfrm>
            <a:custGeom>
              <a:avLst/>
              <a:gdLst/>
              <a:ahLst/>
              <a:cxnLst/>
              <a:rect r="r" b="b" t="t" l="l"/>
              <a:pathLst>
                <a:path h="2041549" w="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sp>
        <p:sp>
          <p:nvSpPr>
            <p:cNvPr name="TextBox 5" id="5"/>
            <p:cNvSpPr txBox="true"/>
            <p:nvPr/>
          </p:nvSpPr>
          <p:spPr>
            <a:xfrm>
              <a:off x="0" y="-38100"/>
              <a:ext cx="2041549" cy="20796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30582" y="1150237"/>
            <a:ext cx="7028718" cy="4114800"/>
            <a:chOff x="0" y="0"/>
            <a:chExt cx="9371625" cy="5486400"/>
          </a:xfrm>
        </p:grpSpPr>
        <p:pic>
          <p:nvPicPr>
            <p:cNvPr name="Picture 7" id="7"/>
            <p:cNvPicPr>
              <a:picLocks noChangeAspect="true"/>
            </p:cNvPicPr>
            <p:nvPr/>
          </p:nvPicPr>
          <p:blipFill>
            <a:blip r:embed="rId3"/>
            <a:srcRect l="2171" t="0" r="2171" b="0"/>
            <a:stretch>
              <a:fillRect/>
            </a:stretch>
          </p:blipFill>
          <p:spPr>
            <a:xfrm flipH="false" flipV="false">
              <a:off x="0" y="0"/>
              <a:ext cx="9371625" cy="5486400"/>
            </a:xfrm>
            <a:prstGeom prst="rect">
              <a:avLst/>
            </a:prstGeom>
          </p:spPr>
        </p:pic>
      </p:grpSp>
      <p:grpSp>
        <p:nvGrpSpPr>
          <p:cNvPr name="Group 8" id="8"/>
          <p:cNvGrpSpPr/>
          <p:nvPr/>
        </p:nvGrpSpPr>
        <p:grpSpPr>
          <a:xfrm rot="0">
            <a:off x="1028700" y="5133975"/>
            <a:ext cx="7660333" cy="4114800"/>
            <a:chOff x="0" y="0"/>
            <a:chExt cx="10213777" cy="5486400"/>
          </a:xfrm>
        </p:grpSpPr>
        <p:pic>
          <p:nvPicPr>
            <p:cNvPr name="Picture 9" id="9"/>
            <p:cNvPicPr>
              <a:picLocks noChangeAspect="true"/>
            </p:cNvPicPr>
            <p:nvPr/>
          </p:nvPicPr>
          <p:blipFill>
            <a:blip r:embed="rId4"/>
            <a:srcRect l="0" t="190" r="0" b="190"/>
            <a:stretch>
              <a:fillRect/>
            </a:stretch>
          </p:blipFill>
          <p:spPr>
            <a:xfrm flipH="false" flipV="false">
              <a:off x="0" y="0"/>
              <a:ext cx="10213777" cy="5486400"/>
            </a:xfrm>
            <a:prstGeom prst="rect">
              <a:avLst/>
            </a:prstGeom>
          </p:spPr>
        </p:pic>
      </p:grpSp>
      <p:sp>
        <p:nvSpPr>
          <p:cNvPr name="Freeform 10" id="10"/>
          <p:cNvSpPr/>
          <p:nvPr/>
        </p:nvSpPr>
        <p:spPr>
          <a:xfrm flipH="false" flipV="false" rot="0">
            <a:off x="10230582" y="7264151"/>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30582" y="8020747"/>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10230582" y="7735584"/>
            <a:ext cx="6481995" cy="0"/>
          </a:xfrm>
          <a:prstGeom prst="line">
            <a:avLst/>
          </a:prstGeom>
          <a:ln cap="flat" w="19050">
            <a:solidFill>
              <a:srgbClr val="292A2B"/>
            </a:solidFill>
            <a:prstDash val="solid"/>
            <a:headEnd type="none" len="sm" w="sm"/>
            <a:tailEnd type="none" len="sm" w="sm"/>
          </a:ln>
        </p:spPr>
      </p:sp>
      <p:sp>
        <p:nvSpPr>
          <p:cNvPr name="AutoShape 13" id="13"/>
          <p:cNvSpPr/>
          <p:nvPr/>
        </p:nvSpPr>
        <p:spPr>
          <a:xfrm>
            <a:off x="10230582" y="8492180"/>
            <a:ext cx="6481995" cy="0"/>
          </a:xfrm>
          <a:prstGeom prst="line">
            <a:avLst/>
          </a:prstGeom>
          <a:ln cap="flat" w="19050">
            <a:solidFill>
              <a:srgbClr val="292A2B"/>
            </a:solidFill>
            <a:prstDash val="solid"/>
            <a:headEnd type="none" len="sm" w="sm"/>
            <a:tailEnd type="none" len="sm" w="sm"/>
          </a:ln>
        </p:spPr>
      </p:sp>
      <p:sp>
        <p:nvSpPr>
          <p:cNvPr name="Freeform 14" id="14"/>
          <p:cNvSpPr/>
          <p:nvPr/>
        </p:nvSpPr>
        <p:spPr>
          <a:xfrm flipH="false" flipV="false" rot="0">
            <a:off x="10230582" y="8777342"/>
            <a:ext cx="371706" cy="334536"/>
          </a:xfrm>
          <a:custGeom>
            <a:avLst/>
            <a:gdLst/>
            <a:ahLst/>
            <a:cxnLst/>
            <a:rect r="r" b="b" t="t" l="l"/>
            <a:pathLst>
              <a:path h="334536" w="371706">
                <a:moveTo>
                  <a:pt x="0" y="0"/>
                </a:moveTo>
                <a:lnTo>
                  <a:pt x="371706" y="0"/>
                </a:lnTo>
                <a:lnTo>
                  <a:pt x="371706" y="334536"/>
                </a:lnTo>
                <a:lnTo>
                  <a:pt x="0" y="334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10230582" y="9248775"/>
            <a:ext cx="6481995" cy="0"/>
          </a:xfrm>
          <a:prstGeom prst="line">
            <a:avLst/>
          </a:prstGeom>
          <a:ln cap="flat" w="19050">
            <a:solidFill>
              <a:srgbClr val="292A2B"/>
            </a:solidFill>
            <a:prstDash val="solid"/>
            <a:headEnd type="none" len="sm" w="sm"/>
            <a:tailEnd type="none" len="sm" w="sm"/>
          </a:ln>
        </p:spPr>
      </p:sp>
      <p:sp>
        <p:nvSpPr>
          <p:cNvPr name="TextBox 16" id="16"/>
          <p:cNvSpPr txBox="true"/>
          <p:nvPr/>
        </p:nvSpPr>
        <p:spPr>
          <a:xfrm rot="0">
            <a:off x="1028700" y="1102612"/>
            <a:ext cx="7660333" cy="654050"/>
          </a:xfrm>
          <a:prstGeom prst="rect">
            <a:avLst/>
          </a:prstGeom>
        </p:spPr>
        <p:txBody>
          <a:bodyPr anchor="t" rtlCol="false" tIns="0" lIns="0" bIns="0" rIns="0">
            <a:spAutoFit/>
          </a:bodyPr>
          <a:lstStyle/>
          <a:p>
            <a:pPr algn="l">
              <a:lnSpc>
                <a:spcPts val="5199"/>
              </a:lnSpc>
            </a:pPr>
            <a:r>
              <a:rPr lang="en-US" b="true" sz="3999">
                <a:solidFill>
                  <a:srgbClr val="16599D"/>
                </a:solidFill>
                <a:latin typeface="Helios Bold"/>
                <a:ea typeface="Helios Bold"/>
                <a:cs typeface="Helios Bold"/>
                <a:sym typeface="Helios Bold"/>
              </a:rPr>
              <a:t>PREDICTIONS: SCIKIT-LEARN</a:t>
            </a:r>
          </a:p>
        </p:txBody>
      </p:sp>
      <p:sp>
        <p:nvSpPr>
          <p:cNvPr name="TextBox 17" id="17"/>
          <p:cNvSpPr txBox="true"/>
          <p:nvPr/>
        </p:nvSpPr>
        <p:spPr>
          <a:xfrm rot="0">
            <a:off x="1028700" y="2861058"/>
            <a:ext cx="7660333" cy="1989455"/>
          </a:xfrm>
          <a:prstGeom prst="rect">
            <a:avLst/>
          </a:prstGeom>
        </p:spPr>
        <p:txBody>
          <a:bodyPr anchor="t" rtlCol="false" tIns="0" lIns="0" bIns="0" rIns="0">
            <a:spAutoFit/>
          </a:bodyPr>
          <a:lstStyle/>
          <a:p>
            <a:pPr algn="just">
              <a:lnSpc>
                <a:spcPts val="3220"/>
              </a:lnSpc>
            </a:pPr>
            <a:r>
              <a:rPr lang="en-US" sz="2300">
                <a:solidFill>
                  <a:srgbClr val="000000"/>
                </a:solidFill>
                <a:latin typeface="Helios"/>
                <a:ea typeface="Helios"/>
                <a:cs typeface="Helios"/>
                <a:sym typeface="Helios"/>
              </a:rPr>
              <a:t>Scikit-Learn is a Python-based library that provides numerous easily configurable statistical and machine learning algorithms.</a:t>
            </a:r>
          </a:p>
          <a:p>
            <a:pPr algn="just">
              <a:lnSpc>
                <a:spcPts val="3220"/>
              </a:lnSpc>
              <a:spcBef>
                <a:spcPct val="0"/>
              </a:spcBef>
            </a:pPr>
            <a:r>
              <a:rPr lang="en-US" sz="2300">
                <a:solidFill>
                  <a:srgbClr val="000000"/>
                </a:solidFill>
                <a:latin typeface="Helios"/>
                <a:ea typeface="Helios"/>
                <a:cs typeface="Helios"/>
                <a:sym typeface="Helios"/>
              </a:rPr>
              <a:t>ESS uses a random forest model to make informed predictions on current local comfort.</a:t>
            </a:r>
          </a:p>
        </p:txBody>
      </p:sp>
      <p:sp>
        <p:nvSpPr>
          <p:cNvPr name="TextBox 18" id="18"/>
          <p:cNvSpPr txBox="true"/>
          <p:nvPr/>
        </p:nvSpPr>
        <p:spPr>
          <a:xfrm rot="0">
            <a:off x="10230582" y="5739779"/>
            <a:ext cx="7028718" cy="1029335"/>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Helios Bold"/>
                <a:ea typeface="Helios Bold"/>
                <a:cs typeface="Helios Bold"/>
                <a:sym typeface="Helios Bold"/>
              </a:rPr>
              <a:t>Leveraging Scikit-Learn for state-of-the-art algorithms</a:t>
            </a:r>
          </a:p>
        </p:txBody>
      </p:sp>
      <p:sp>
        <p:nvSpPr>
          <p:cNvPr name="TextBox 19" id="19"/>
          <p:cNvSpPr txBox="true"/>
          <p:nvPr/>
        </p:nvSpPr>
        <p:spPr>
          <a:xfrm rot="0">
            <a:off x="10767011" y="7212979"/>
            <a:ext cx="6595562" cy="38925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ADAPTABLE, EASILY TRAINED MODELS</a:t>
            </a:r>
          </a:p>
        </p:txBody>
      </p:sp>
      <p:sp>
        <p:nvSpPr>
          <p:cNvPr name="TextBox 20" id="20"/>
          <p:cNvSpPr txBox="true"/>
          <p:nvPr/>
        </p:nvSpPr>
        <p:spPr>
          <a:xfrm rot="0">
            <a:off x="10767011" y="7969575"/>
            <a:ext cx="6595562" cy="38925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EXTENSIVE DOCUMENTATION &amp; SUPPORT</a:t>
            </a:r>
          </a:p>
        </p:txBody>
      </p:sp>
      <p:sp>
        <p:nvSpPr>
          <p:cNvPr name="TextBox 21" id="21"/>
          <p:cNvSpPr txBox="true"/>
          <p:nvPr/>
        </p:nvSpPr>
        <p:spPr>
          <a:xfrm rot="0">
            <a:off x="10767011" y="8726170"/>
            <a:ext cx="6595562" cy="389255"/>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Helios"/>
                <a:ea typeface="Helios"/>
                <a:cs typeface="Helios"/>
                <a:sym typeface="Helios"/>
              </a:rPr>
              <a:t>STRONG INTEGRATION WITH PYTHON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DAGwy-2_tLQ</dc:identifier>
  <dcterms:modified xsi:type="dcterms:W3CDTF">2011-08-01T06:04:30Z</dcterms:modified>
  <cp:revision>1</cp:revision>
  <dc:title>Abacus Presentation</dc:title>
</cp:coreProperties>
</file>